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703" r:id="rId3"/>
  </p:sldMasterIdLst>
  <p:notesMasterIdLst>
    <p:notesMasterId r:id="rId26"/>
  </p:notesMasterIdLst>
  <p:sldIdLst>
    <p:sldId id="256" r:id="rId4"/>
    <p:sldId id="283" r:id="rId5"/>
    <p:sldId id="268" r:id="rId6"/>
    <p:sldId id="274" r:id="rId7"/>
    <p:sldId id="285" r:id="rId8"/>
    <p:sldId id="322" r:id="rId9"/>
    <p:sldId id="292" r:id="rId10"/>
    <p:sldId id="320" r:id="rId11"/>
    <p:sldId id="321" r:id="rId12"/>
    <p:sldId id="312" r:id="rId13"/>
    <p:sldId id="323" r:id="rId14"/>
    <p:sldId id="272" r:id="rId15"/>
    <p:sldId id="314" r:id="rId16"/>
    <p:sldId id="313" r:id="rId17"/>
    <p:sldId id="318" r:id="rId18"/>
    <p:sldId id="316" r:id="rId19"/>
    <p:sldId id="315" r:id="rId20"/>
    <p:sldId id="324" r:id="rId21"/>
    <p:sldId id="305" r:id="rId22"/>
    <p:sldId id="307" r:id="rId23"/>
    <p:sldId id="309" r:id="rId24"/>
    <p:sldId id="280" r:id="rId25"/>
  </p:sldIdLst>
  <p:sldSz cx="9906000" cy="6858000" type="A4"/>
  <p:notesSz cx="6858000" cy="9144000"/>
  <p:defaultTextStyle>
    <a:defPPr>
      <a:defRPr lang="ru-RU"/>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54" autoAdjust="0"/>
    <p:restoredTop sz="94609" autoAdjust="0"/>
  </p:normalViewPr>
  <p:slideViewPr>
    <p:cSldViewPr>
      <p:cViewPr varScale="1">
        <p:scale>
          <a:sx n="111" d="100"/>
          <a:sy n="111" d="100"/>
        </p:scale>
        <p:origin x="1296" y="-392"/>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872278-0939-40C0-BC09-4286C800755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288A6F40-0DAF-4EE7-9345-C40E26D22C3A}" type="pres">
      <dgm:prSet presAssocID="{52872278-0939-40C0-BC09-4286C8007551}" presName="linear" presStyleCnt="0">
        <dgm:presLayoutVars>
          <dgm:animLvl val="lvl"/>
          <dgm:resizeHandles val="exact"/>
        </dgm:presLayoutVars>
      </dgm:prSet>
      <dgm:spPr/>
    </dgm:pt>
  </dgm:ptLst>
  <dgm:cxnLst>
    <dgm:cxn modelId="{66395DC0-77C9-4BAD-BD56-01238363EA47}" type="presOf" srcId="{52872278-0939-40C0-BC09-4286C8007551}" destId="{288A6F40-0DAF-4EE7-9345-C40E26D22C3A}"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0A485B08-73F2-B596-C066-3ABB05EA387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ru-RU"/>
          </a:p>
        </p:txBody>
      </p:sp>
      <p:sp>
        <p:nvSpPr>
          <p:cNvPr id="3" name="Дата 2">
            <a:extLst>
              <a:ext uri="{FF2B5EF4-FFF2-40B4-BE49-F238E27FC236}">
                <a16:creationId xmlns:a16="http://schemas.microsoft.com/office/drawing/2014/main" id="{D052F412-DB2C-915A-CFDF-50CF64F4FB16}"/>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5E828677-9C52-CB40-979A-9BE56591D92E}" type="datetimeFigureOut">
              <a:rPr lang="ru-RU"/>
              <a:pPr>
                <a:defRPr/>
              </a:pPr>
              <a:t>09.06.2024</a:t>
            </a:fld>
            <a:endParaRPr lang="ru-RU"/>
          </a:p>
        </p:txBody>
      </p:sp>
      <p:sp>
        <p:nvSpPr>
          <p:cNvPr id="4" name="Образ слайда 3">
            <a:extLst>
              <a:ext uri="{FF2B5EF4-FFF2-40B4-BE49-F238E27FC236}">
                <a16:creationId xmlns:a16="http://schemas.microsoft.com/office/drawing/2014/main" id="{A030908D-FFF8-15B8-EB76-EDBB604F812D}"/>
              </a:ext>
            </a:extLst>
          </p:cNvPr>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a:extLst>
              <a:ext uri="{FF2B5EF4-FFF2-40B4-BE49-F238E27FC236}">
                <a16:creationId xmlns:a16="http://schemas.microsoft.com/office/drawing/2014/main" id="{1BCA6F4D-415D-CAAA-2841-D589CFCC1EA6}"/>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a:extLst>
              <a:ext uri="{FF2B5EF4-FFF2-40B4-BE49-F238E27FC236}">
                <a16:creationId xmlns:a16="http://schemas.microsoft.com/office/drawing/2014/main" id="{FA49C928-7B0C-A7A5-BD0A-3F964DB433E3}"/>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ru-RU"/>
          </a:p>
        </p:txBody>
      </p:sp>
      <p:sp>
        <p:nvSpPr>
          <p:cNvPr id="7" name="Номер слайда 6">
            <a:extLst>
              <a:ext uri="{FF2B5EF4-FFF2-40B4-BE49-F238E27FC236}">
                <a16:creationId xmlns:a16="http://schemas.microsoft.com/office/drawing/2014/main" id="{82249C39-8CD1-C26A-512B-C947206A31E3}"/>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E87CD7C-2638-564B-BC58-6032EF7166E9}" type="slidenum">
              <a:rPr lang="ru-RU" altLang="en-UZ"/>
              <a:pPr>
                <a:defRPr/>
              </a:pPr>
              <a:t>‹#›</a:t>
            </a:fld>
            <a:endParaRPr lang="ru-RU" altLang="en-U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Образ слайда 1">
            <a:extLst>
              <a:ext uri="{FF2B5EF4-FFF2-40B4-BE49-F238E27FC236}">
                <a16:creationId xmlns:a16="http://schemas.microsoft.com/office/drawing/2014/main" id="{B96E67FF-3AD7-BEE8-5B9B-52160FB0ADF8}"/>
              </a:ext>
            </a:extLst>
          </p:cNvPr>
          <p:cNvSpPr>
            <a:spLocks noGrp="1" noRot="1" noChangeAspect="1" noTextEdit="1"/>
          </p:cNvSpPr>
          <p:nvPr>
            <p:ph type="sldImg"/>
          </p:nvPr>
        </p:nvSpPr>
        <p:spPr bwMode="auto">
          <a:xfrm>
            <a:off x="1001713" y="1252538"/>
            <a:ext cx="4884737" cy="33829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Заметки 2">
            <a:extLst>
              <a:ext uri="{FF2B5EF4-FFF2-40B4-BE49-F238E27FC236}">
                <a16:creationId xmlns:a16="http://schemas.microsoft.com/office/drawing/2014/main" id="{1888C5CE-6044-7C83-125C-1AFC069B2E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a:p>
        </p:txBody>
      </p:sp>
      <p:sp>
        <p:nvSpPr>
          <p:cNvPr id="41987" name="Номер слайда 3">
            <a:extLst>
              <a:ext uri="{FF2B5EF4-FFF2-40B4-BE49-F238E27FC236}">
                <a16:creationId xmlns:a16="http://schemas.microsoft.com/office/drawing/2014/main" id="{637A8255-F9D6-B72D-6B4C-CD50D285DA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3455988">
              <a:defRPr>
                <a:solidFill>
                  <a:schemeClr val="tx1"/>
                </a:solidFill>
                <a:latin typeface="Calibri" panose="020F0502020204030204" pitchFamily="34" charset="0"/>
              </a:defRPr>
            </a:lvl1pPr>
            <a:lvl2pPr marL="742950" indent="-285750" defTabSz="3455988">
              <a:defRPr>
                <a:solidFill>
                  <a:schemeClr val="tx1"/>
                </a:solidFill>
                <a:latin typeface="Calibri" panose="020F0502020204030204" pitchFamily="34" charset="0"/>
              </a:defRPr>
            </a:lvl2pPr>
            <a:lvl3pPr marL="1143000" indent="-228600" defTabSz="3455988">
              <a:defRPr>
                <a:solidFill>
                  <a:schemeClr val="tx1"/>
                </a:solidFill>
                <a:latin typeface="Calibri" panose="020F0502020204030204" pitchFamily="34" charset="0"/>
              </a:defRPr>
            </a:lvl3pPr>
            <a:lvl4pPr marL="1600200" indent="-228600" defTabSz="3455988">
              <a:defRPr>
                <a:solidFill>
                  <a:schemeClr val="tx1"/>
                </a:solidFill>
                <a:latin typeface="Calibri" panose="020F0502020204030204" pitchFamily="34" charset="0"/>
              </a:defRPr>
            </a:lvl4pPr>
            <a:lvl5pPr marL="2057400" indent="-228600" defTabSz="3455988">
              <a:defRPr>
                <a:solidFill>
                  <a:schemeClr val="tx1"/>
                </a:solidFill>
                <a:latin typeface="Calibri" panose="020F0502020204030204" pitchFamily="34" charset="0"/>
              </a:defRPr>
            </a:lvl5pPr>
            <a:lvl6pPr marL="2514600" indent="-228600" defTabSz="3455988" eaLnBrk="0" fontAlgn="base" hangingPunct="0">
              <a:spcBef>
                <a:spcPct val="0"/>
              </a:spcBef>
              <a:spcAft>
                <a:spcPct val="0"/>
              </a:spcAft>
              <a:defRPr>
                <a:solidFill>
                  <a:schemeClr val="tx1"/>
                </a:solidFill>
                <a:latin typeface="Calibri" panose="020F0502020204030204" pitchFamily="34" charset="0"/>
              </a:defRPr>
            </a:lvl6pPr>
            <a:lvl7pPr marL="2971800" indent="-228600" defTabSz="3455988" eaLnBrk="0" fontAlgn="base" hangingPunct="0">
              <a:spcBef>
                <a:spcPct val="0"/>
              </a:spcBef>
              <a:spcAft>
                <a:spcPct val="0"/>
              </a:spcAft>
              <a:defRPr>
                <a:solidFill>
                  <a:schemeClr val="tx1"/>
                </a:solidFill>
                <a:latin typeface="Calibri" panose="020F0502020204030204" pitchFamily="34" charset="0"/>
              </a:defRPr>
            </a:lvl7pPr>
            <a:lvl8pPr marL="3429000" indent="-228600" defTabSz="3455988" eaLnBrk="0" fontAlgn="base" hangingPunct="0">
              <a:spcBef>
                <a:spcPct val="0"/>
              </a:spcBef>
              <a:spcAft>
                <a:spcPct val="0"/>
              </a:spcAft>
              <a:defRPr>
                <a:solidFill>
                  <a:schemeClr val="tx1"/>
                </a:solidFill>
                <a:latin typeface="Calibri" panose="020F0502020204030204" pitchFamily="34" charset="0"/>
              </a:defRPr>
            </a:lvl8pPr>
            <a:lvl9pPr marL="3886200" indent="-228600" defTabSz="3455988" eaLnBrk="0" fontAlgn="base" hangingPunct="0">
              <a:spcBef>
                <a:spcPct val="0"/>
              </a:spcBef>
              <a:spcAft>
                <a:spcPct val="0"/>
              </a:spcAft>
              <a:defRPr>
                <a:solidFill>
                  <a:schemeClr val="tx1"/>
                </a:solidFill>
                <a:latin typeface="Calibri" panose="020F0502020204030204" pitchFamily="34" charset="0"/>
              </a:defRPr>
            </a:lvl9pPr>
          </a:lstStyle>
          <a:p>
            <a:fld id="{522418EF-C2BE-0B49-899D-10BEFE020D09}" type="slidenum">
              <a:rPr lang="ru-RU" altLang="ru-RU" sz="800" smtClean="0">
                <a:solidFill>
                  <a:srgbClr val="000000"/>
                </a:solidFill>
              </a:rPr>
              <a:pPr/>
              <a:t>2</a:t>
            </a:fld>
            <a:endParaRPr lang="ru-RU" altLang="ru-RU" sz="80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5D8C4372-1066-87CB-CFC8-DDBFE11CAF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4" name="Notes Placeholder 2">
            <a:extLst>
              <a:ext uri="{FF2B5EF4-FFF2-40B4-BE49-F238E27FC236}">
                <a16:creationId xmlns:a16="http://schemas.microsoft.com/office/drawing/2014/main" id="{497E4228-A98F-3C88-5D71-68654D6929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Z" altLang="en-UZ"/>
          </a:p>
        </p:txBody>
      </p:sp>
      <p:sp>
        <p:nvSpPr>
          <p:cNvPr id="64515" name="Slide Number Placeholder 3">
            <a:extLst>
              <a:ext uri="{FF2B5EF4-FFF2-40B4-BE49-F238E27FC236}">
                <a16:creationId xmlns:a16="http://schemas.microsoft.com/office/drawing/2014/main" id="{285D5A05-F02B-E82E-7464-879C796AC7A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FA2C457-4255-A94F-8F11-3C607E0CDECC}" type="slidenum">
              <a:rPr lang="ru-RU" altLang="en-UZ" smtClean="0"/>
              <a:pPr/>
              <a:t>4</a:t>
            </a:fld>
            <a:endParaRPr lang="ru-RU" altLang="en-U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a:extLst>
              <a:ext uri="{FF2B5EF4-FFF2-40B4-BE49-F238E27FC236}">
                <a16:creationId xmlns:a16="http://schemas.microsoft.com/office/drawing/2014/main" id="{7A8CD73D-72FD-084C-B5B8-370C028C67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Notes Placeholder 2">
            <a:extLst>
              <a:ext uri="{FF2B5EF4-FFF2-40B4-BE49-F238E27FC236}">
                <a16:creationId xmlns:a16="http://schemas.microsoft.com/office/drawing/2014/main" id="{DC9ADD1E-699E-56B8-4DF1-F761880A77D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Z" altLang="en-UZ"/>
          </a:p>
        </p:txBody>
      </p:sp>
      <p:sp>
        <p:nvSpPr>
          <p:cNvPr id="65539" name="Slide Number Placeholder 3">
            <a:extLst>
              <a:ext uri="{FF2B5EF4-FFF2-40B4-BE49-F238E27FC236}">
                <a16:creationId xmlns:a16="http://schemas.microsoft.com/office/drawing/2014/main" id="{604DB941-FCF3-B22A-5D13-26860466232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26CC0E8-D2DA-854E-9A34-276FECD2C761}" type="slidenum">
              <a:rPr lang="ru-RU" altLang="en-UZ" smtClean="0"/>
              <a:pPr/>
              <a:t>6</a:t>
            </a:fld>
            <a:endParaRPr lang="ru-RU" altLang="en-U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42950" y="2130426"/>
            <a:ext cx="8420100" cy="1470025"/>
          </a:xfrm>
        </p:spPr>
        <p:txBody>
          <a:bodyPr/>
          <a:lstStyle/>
          <a:p>
            <a:r>
              <a:rPr lang="ru-RU"/>
              <a:t>Образец заголовка</a:t>
            </a:r>
          </a:p>
        </p:txBody>
      </p:sp>
      <p:sp>
        <p:nvSpPr>
          <p:cNvPr id="3" name="Подзаголовок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a:extLst>
              <a:ext uri="{FF2B5EF4-FFF2-40B4-BE49-F238E27FC236}">
                <a16:creationId xmlns:a16="http://schemas.microsoft.com/office/drawing/2014/main" id="{A9785939-1F18-79E8-A249-39DE683AF257}"/>
              </a:ext>
            </a:extLst>
          </p:cNvPr>
          <p:cNvSpPr>
            <a:spLocks noGrp="1"/>
          </p:cNvSpPr>
          <p:nvPr>
            <p:ph type="dt" sz="half" idx="10"/>
          </p:nvPr>
        </p:nvSpPr>
        <p:spPr/>
        <p:txBody>
          <a:bodyPr/>
          <a:lstStyle>
            <a:lvl1pPr>
              <a:defRPr/>
            </a:lvl1pPr>
          </a:lstStyle>
          <a:p>
            <a:pPr>
              <a:defRPr/>
            </a:pPr>
            <a:fld id="{93A8CE3D-64F0-E14A-8626-AA6404492FF8}" type="datetimeFigureOut">
              <a:rPr lang="ru-RU"/>
              <a:pPr>
                <a:defRPr/>
              </a:pPr>
              <a:t>09.06.2024</a:t>
            </a:fld>
            <a:endParaRPr lang="ru-RU"/>
          </a:p>
        </p:txBody>
      </p:sp>
      <p:sp>
        <p:nvSpPr>
          <p:cNvPr id="5" name="Нижний колонтитул 4">
            <a:extLst>
              <a:ext uri="{FF2B5EF4-FFF2-40B4-BE49-F238E27FC236}">
                <a16:creationId xmlns:a16="http://schemas.microsoft.com/office/drawing/2014/main" id="{3ECDF17D-8A99-1239-BD6F-5CD2D01366C0}"/>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FFD0755C-E4FC-8D02-58DC-09DBB0A4CEE4}"/>
              </a:ext>
            </a:extLst>
          </p:cNvPr>
          <p:cNvSpPr>
            <a:spLocks noGrp="1"/>
          </p:cNvSpPr>
          <p:nvPr>
            <p:ph type="sldNum" sz="quarter" idx="12"/>
          </p:nvPr>
        </p:nvSpPr>
        <p:spPr/>
        <p:txBody>
          <a:bodyPr/>
          <a:lstStyle>
            <a:lvl1pPr>
              <a:defRPr/>
            </a:lvl1pPr>
          </a:lstStyle>
          <a:p>
            <a:pPr>
              <a:defRPr/>
            </a:pPr>
            <a:fld id="{1C38B775-67A3-384A-B81C-BF1C1AFC8454}" type="slidenum">
              <a:rPr lang="ru-RU" altLang="en-UZ"/>
              <a:pPr>
                <a:defRPr/>
              </a:pPr>
              <a:t>‹#›</a:t>
            </a:fld>
            <a:endParaRPr lang="ru-RU" altLang="en-UZ"/>
          </a:p>
        </p:txBody>
      </p:sp>
    </p:spTree>
    <p:extLst>
      <p:ext uri="{BB962C8B-B14F-4D97-AF65-F5344CB8AC3E}">
        <p14:creationId xmlns:p14="http://schemas.microsoft.com/office/powerpoint/2010/main" val="2622270654"/>
      </p:ext>
    </p:extLst>
  </p:cSld>
  <p:clrMapOvr>
    <a:masterClrMapping/>
  </p:clrMapOvr>
  <p:transition spd="slow" advTm="4000">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AB58D21-0C9E-2387-F435-2BD0354DC72B}"/>
              </a:ext>
            </a:extLst>
          </p:cNvPr>
          <p:cNvSpPr>
            <a:spLocks noGrp="1"/>
          </p:cNvSpPr>
          <p:nvPr>
            <p:ph type="dt" sz="half" idx="10"/>
          </p:nvPr>
        </p:nvSpPr>
        <p:spPr/>
        <p:txBody>
          <a:bodyPr/>
          <a:lstStyle>
            <a:lvl1pPr>
              <a:defRPr/>
            </a:lvl1pPr>
          </a:lstStyle>
          <a:p>
            <a:pPr>
              <a:defRPr/>
            </a:pPr>
            <a:fld id="{52F861B0-A46A-114A-AF7A-61E9AA9F698B}" type="datetimeFigureOut">
              <a:rPr lang="ru-RU"/>
              <a:pPr>
                <a:defRPr/>
              </a:pPr>
              <a:t>09.06.2024</a:t>
            </a:fld>
            <a:endParaRPr lang="ru-RU"/>
          </a:p>
        </p:txBody>
      </p:sp>
      <p:sp>
        <p:nvSpPr>
          <p:cNvPr id="5" name="Нижний колонтитул 4">
            <a:extLst>
              <a:ext uri="{FF2B5EF4-FFF2-40B4-BE49-F238E27FC236}">
                <a16:creationId xmlns:a16="http://schemas.microsoft.com/office/drawing/2014/main" id="{A97C11FA-448D-ACE3-50F3-4DF15CE2485E}"/>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3609EF58-DD5B-38ED-98D2-9FD9BAACD0EA}"/>
              </a:ext>
            </a:extLst>
          </p:cNvPr>
          <p:cNvSpPr>
            <a:spLocks noGrp="1"/>
          </p:cNvSpPr>
          <p:nvPr>
            <p:ph type="sldNum" sz="quarter" idx="12"/>
          </p:nvPr>
        </p:nvSpPr>
        <p:spPr/>
        <p:txBody>
          <a:bodyPr/>
          <a:lstStyle>
            <a:lvl1pPr>
              <a:defRPr/>
            </a:lvl1pPr>
          </a:lstStyle>
          <a:p>
            <a:pPr>
              <a:defRPr/>
            </a:pPr>
            <a:fld id="{2A76D0F4-37F3-AB46-957B-EE7B257B7296}" type="slidenum">
              <a:rPr lang="ru-RU" altLang="en-UZ"/>
              <a:pPr>
                <a:defRPr/>
              </a:pPr>
              <a:t>‹#›</a:t>
            </a:fld>
            <a:endParaRPr lang="ru-RU" altLang="en-UZ"/>
          </a:p>
        </p:txBody>
      </p:sp>
    </p:spTree>
    <p:extLst>
      <p:ext uri="{BB962C8B-B14F-4D97-AF65-F5344CB8AC3E}">
        <p14:creationId xmlns:p14="http://schemas.microsoft.com/office/powerpoint/2010/main" val="1313069856"/>
      </p:ext>
    </p:extLst>
  </p:cSld>
  <p:clrMapOvr>
    <a:masterClrMapping/>
  </p:clrMapOvr>
  <p:transition spd="slow" advTm="4000">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181850" y="274639"/>
            <a:ext cx="222885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95300" y="274639"/>
            <a:ext cx="652145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40066D2-2F8C-A586-BB7A-D49397785382}"/>
              </a:ext>
            </a:extLst>
          </p:cNvPr>
          <p:cNvSpPr>
            <a:spLocks noGrp="1"/>
          </p:cNvSpPr>
          <p:nvPr>
            <p:ph type="dt" sz="half" idx="10"/>
          </p:nvPr>
        </p:nvSpPr>
        <p:spPr/>
        <p:txBody>
          <a:bodyPr/>
          <a:lstStyle>
            <a:lvl1pPr>
              <a:defRPr/>
            </a:lvl1pPr>
          </a:lstStyle>
          <a:p>
            <a:pPr>
              <a:defRPr/>
            </a:pPr>
            <a:fld id="{D8049B99-596A-1441-BA87-0BCBE983EF2B}" type="datetimeFigureOut">
              <a:rPr lang="ru-RU"/>
              <a:pPr>
                <a:defRPr/>
              </a:pPr>
              <a:t>09.06.2024</a:t>
            </a:fld>
            <a:endParaRPr lang="ru-RU"/>
          </a:p>
        </p:txBody>
      </p:sp>
      <p:sp>
        <p:nvSpPr>
          <p:cNvPr id="5" name="Нижний колонтитул 4">
            <a:extLst>
              <a:ext uri="{FF2B5EF4-FFF2-40B4-BE49-F238E27FC236}">
                <a16:creationId xmlns:a16="http://schemas.microsoft.com/office/drawing/2014/main" id="{372AEF07-8FEB-870A-C04E-23148E5FF1D7}"/>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9E111053-4AE6-95BF-2C67-4B6D5564F8B8}"/>
              </a:ext>
            </a:extLst>
          </p:cNvPr>
          <p:cNvSpPr>
            <a:spLocks noGrp="1"/>
          </p:cNvSpPr>
          <p:nvPr>
            <p:ph type="sldNum" sz="quarter" idx="12"/>
          </p:nvPr>
        </p:nvSpPr>
        <p:spPr/>
        <p:txBody>
          <a:bodyPr/>
          <a:lstStyle>
            <a:lvl1pPr>
              <a:defRPr/>
            </a:lvl1pPr>
          </a:lstStyle>
          <a:p>
            <a:pPr>
              <a:defRPr/>
            </a:pPr>
            <a:fld id="{A7851DD0-4CF8-714C-925B-AF47DD3EE3A3}" type="slidenum">
              <a:rPr lang="ru-RU" altLang="en-UZ"/>
              <a:pPr>
                <a:defRPr/>
              </a:pPr>
              <a:t>‹#›</a:t>
            </a:fld>
            <a:endParaRPr lang="ru-RU" altLang="en-UZ"/>
          </a:p>
        </p:txBody>
      </p:sp>
    </p:spTree>
    <p:extLst>
      <p:ext uri="{BB962C8B-B14F-4D97-AF65-F5344CB8AC3E}">
        <p14:creationId xmlns:p14="http://schemas.microsoft.com/office/powerpoint/2010/main" val="757413016"/>
      </p:ext>
    </p:extLst>
  </p:cSld>
  <p:clrMapOvr>
    <a:masterClrMapping/>
  </p:clrMapOvr>
  <p:transition spd="slow" advTm="4000">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42950" y="2130426"/>
            <a:ext cx="8420100" cy="1470025"/>
          </a:xfrm>
        </p:spPr>
        <p:txBody>
          <a:bodyPr/>
          <a:lstStyle/>
          <a:p>
            <a:r>
              <a:rPr lang="ru-RU"/>
              <a:t>Образец заголовка</a:t>
            </a:r>
          </a:p>
        </p:txBody>
      </p:sp>
      <p:sp>
        <p:nvSpPr>
          <p:cNvPr id="3" name="Подзаголовок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a:extLst>
              <a:ext uri="{FF2B5EF4-FFF2-40B4-BE49-F238E27FC236}">
                <a16:creationId xmlns:a16="http://schemas.microsoft.com/office/drawing/2014/main" id="{416D2B93-1BF8-7540-9772-5DADF91B1251}"/>
              </a:ext>
            </a:extLst>
          </p:cNvPr>
          <p:cNvSpPr>
            <a:spLocks noGrp="1"/>
          </p:cNvSpPr>
          <p:nvPr>
            <p:ph type="dt" sz="half" idx="10"/>
          </p:nvPr>
        </p:nvSpPr>
        <p:spPr/>
        <p:txBody>
          <a:bodyPr/>
          <a:lstStyle>
            <a:lvl1pPr>
              <a:defRPr/>
            </a:lvl1pPr>
          </a:lstStyle>
          <a:p>
            <a:pPr>
              <a:defRPr/>
            </a:pPr>
            <a:fld id="{55258A51-8B5E-DF4B-815C-190C333E3BFB}" type="datetimeFigureOut">
              <a:rPr lang="ru-RU"/>
              <a:pPr>
                <a:defRPr/>
              </a:pPr>
              <a:t>09.06.2024</a:t>
            </a:fld>
            <a:endParaRPr lang="ru-RU"/>
          </a:p>
        </p:txBody>
      </p:sp>
      <p:sp>
        <p:nvSpPr>
          <p:cNvPr id="5" name="Нижний колонтитул 4">
            <a:extLst>
              <a:ext uri="{FF2B5EF4-FFF2-40B4-BE49-F238E27FC236}">
                <a16:creationId xmlns:a16="http://schemas.microsoft.com/office/drawing/2014/main" id="{F7EC8FB9-50ED-658C-F73F-6056A5EB9464}"/>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BD3D28A9-B908-572C-7A44-99795FB94A95}"/>
              </a:ext>
            </a:extLst>
          </p:cNvPr>
          <p:cNvSpPr>
            <a:spLocks noGrp="1"/>
          </p:cNvSpPr>
          <p:nvPr>
            <p:ph type="sldNum" sz="quarter" idx="12"/>
          </p:nvPr>
        </p:nvSpPr>
        <p:spPr/>
        <p:txBody>
          <a:bodyPr/>
          <a:lstStyle>
            <a:lvl1pPr>
              <a:defRPr/>
            </a:lvl1pPr>
          </a:lstStyle>
          <a:p>
            <a:pPr>
              <a:defRPr/>
            </a:pPr>
            <a:fld id="{2BAA3DD3-E76D-CB4D-AB03-316908C026C7}" type="slidenum">
              <a:rPr lang="ru-RU" altLang="en-UZ"/>
              <a:pPr>
                <a:defRPr/>
              </a:pPr>
              <a:t>‹#›</a:t>
            </a:fld>
            <a:endParaRPr lang="ru-RU" altLang="en-UZ"/>
          </a:p>
        </p:txBody>
      </p:sp>
    </p:spTree>
    <p:extLst>
      <p:ext uri="{BB962C8B-B14F-4D97-AF65-F5344CB8AC3E}">
        <p14:creationId xmlns:p14="http://schemas.microsoft.com/office/powerpoint/2010/main" val="2389866295"/>
      </p:ext>
    </p:extLst>
  </p:cSld>
  <p:clrMapOvr>
    <a:masterClrMapping/>
  </p:clrMapOvr>
  <p:transition spd="slow" advTm="4000">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A339395-0CB7-2B2F-4A88-D74FC7A43D7F}"/>
              </a:ext>
            </a:extLst>
          </p:cNvPr>
          <p:cNvSpPr>
            <a:spLocks noGrp="1"/>
          </p:cNvSpPr>
          <p:nvPr>
            <p:ph type="dt" sz="half" idx="10"/>
          </p:nvPr>
        </p:nvSpPr>
        <p:spPr/>
        <p:txBody>
          <a:bodyPr/>
          <a:lstStyle>
            <a:lvl1pPr>
              <a:defRPr/>
            </a:lvl1pPr>
          </a:lstStyle>
          <a:p>
            <a:pPr>
              <a:defRPr/>
            </a:pPr>
            <a:fld id="{B29CB3DD-163B-4046-8C8E-682F12443473}" type="datetimeFigureOut">
              <a:rPr lang="ru-RU"/>
              <a:pPr>
                <a:defRPr/>
              </a:pPr>
              <a:t>09.06.2024</a:t>
            </a:fld>
            <a:endParaRPr lang="ru-RU"/>
          </a:p>
        </p:txBody>
      </p:sp>
      <p:sp>
        <p:nvSpPr>
          <p:cNvPr id="5" name="Нижний колонтитул 4">
            <a:extLst>
              <a:ext uri="{FF2B5EF4-FFF2-40B4-BE49-F238E27FC236}">
                <a16:creationId xmlns:a16="http://schemas.microsoft.com/office/drawing/2014/main" id="{1BF54504-A261-5AB0-A34B-D8BE4F7CA453}"/>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40892891-13E6-11FE-F980-BDCB992CC5DE}"/>
              </a:ext>
            </a:extLst>
          </p:cNvPr>
          <p:cNvSpPr>
            <a:spLocks noGrp="1"/>
          </p:cNvSpPr>
          <p:nvPr>
            <p:ph type="sldNum" sz="quarter" idx="12"/>
          </p:nvPr>
        </p:nvSpPr>
        <p:spPr/>
        <p:txBody>
          <a:bodyPr/>
          <a:lstStyle>
            <a:lvl1pPr>
              <a:defRPr/>
            </a:lvl1pPr>
          </a:lstStyle>
          <a:p>
            <a:pPr>
              <a:defRPr/>
            </a:pPr>
            <a:fld id="{DA64EEE9-9F15-E143-9FE8-9555B2630054}" type="slidenum">
              <a:rPr lang="ru-RU" altLang="en-UZ"/>
              <a:pPr>
                <a:defRPr/>
              </a:pPr>
              <a:t>‹#›</a:t>
            </a:fld>
            <a:endParaRPr lang="ru-RU" altLang="en-UZ"/>
          </a:p>
        </p:txBody>
      </p:sp>
    </p:spTree>
    <p:extLst>
      <p:ext uri="{BB962C8B-B14F-4D97-AF65-F5344CB8AC3E}">
        <p14:creationId xmlns:p14="http://schemas.microsoft.com/office/powerpoint/2010/main" val="697483805"/>
      </p:ext>
    </p:extLst>
  </p:cSld>
  <p:clrMapOvr>
    <a:masterClrMapping/>
  </p:clrMapOvr>
  <p:transition spd="slow" advTm="4000">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2506" y="4406901"/>
            <a:ext cx="84201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696B8906-1143-0890-06A7-6CA2EA6CE03B}"/>
              </a:ext>
            </a:extLst>
          </p:cNvPr>
          <p:cNvSpPr>
            <a:spLocks noGrp="1"/>
          </p:cNvSpPr>
          <p:nvPr>
            <p:ph type="dt" sz="half" idx="10"/>
          </p:nvPr>
        </p:nvSpPr>
        <p:spPr/>
        <p:txBody>
          <a:bodyPr/>
          <a:lstStyle>
            <a:lvl1pPr>
              <a:defRPr/>
            </a:lvl1pPr>
          </a:lstStyle>
          <a:p>
            <a:pPr>
              <a:defRPr/>
            </a:pPr>
            <a:fld id="{EB1D118F-DC55-8649-A69E-4F6D1F956366}" type="datetimeFigureOut">
              <a:rPr lang="ru-RU"/>
              <a:pPr>
                <a:defRPr/>
              </a:pPr>
              <a:t>09.06.2024</a:t>
            </a:fld>
            <a:endParaRPr lang="ru-RU"/>
          </a:p>
        </p:txBody>
      </p:sp>
      <p:sp>
        <p:nvSpPr>
          <p:cNvPr id="5" name="Нижний колонтитул 4">
            <a:extLst>
              <a:ext uri="{FF2B5EF4-FFF2-40B4-BE49-F238E27FC236}">
                <a16:creationId xmlns:a16="http://schemas.microsoft.com/office/drawing/2014/main" id="{EB1E8D49-EA69-8E08-D377-2D743261F14A}"/>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776B5965-32A6-F603-9CF9-796168AD0E13}"/>
              </a:ext>
            </a:extLst>
          </p:cNvPr>
          <p:cNvSpPr>
            <a:spLocks noGrp="1"/>
          </p:cNvSpPr>
          <p:nvPr>
            <p:ph type="sldNum" sz="quarter" idx="12"/>
          </p:nvPr>
        </p:nvSpPr>
        <p:spPr/>
        <p:txBody>
          <a:bodyPr/>
          <a:lstStyle>
            <a:lvl1pPr>
              <a:defRPr/>
            </a:lvl1pPr>
          </a:lstStyle>
          <a:p>
            <a:pPr>
              <a:defRPr/>
            </a:pPr>
            <a:fld id="{2178B6F6-B156-544E-9E93-ADE6B3AF7298}" type="slidenum">
              <a:rPr lang="ru-RU" altLang="en-UZ"/>
              <a:pPr>
                <a:defRPr/>
              </a:pPr>
              <a:t>‹#›</a:t>
            </a:fld>
            <a:endParaRPr lang="ru-RU" altLang="en-UZ"/>
          </a:p>
        </p:txBody>
      </p:sp>
    </p:spTree>
    <p:extLst>
      <p:ext uri="{BB962C8B-B14F-4D97-AF65-F5344CB8AC3E}">
        <p14:creationId xmlns:p14="http://schemas.microsoft.com/office/powerpoint/2010/main" val="357180709"/>
      </p:ext>
    </p:extLst>
  </p:cSld>
  <p:clrMapOvr>
    <a:masterClrMapping/>
  </p:clrMapOvr>
  <p:transition spd="slow" advTm="4000">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a:extLst>
              <a:ext uri="{FF2B5EF4-FFF2-40B4-BE49-F238E27FC236}">
                <a16:creationId xmlns:a16="http://schemas.microsoft.com/office/drawing/2014/main" id="{FC3053DA-D8FE-CEFA-A7EC-F17A72801B55}"/>
              </a:ext>
            </a:extLst>
          </p:cNvPr>
          <p:cNvSpPr>
            <a:spLocks noGrp="1"/>
          </p:cNvSpPr>
          <p:nvPr>
            <p:ph type="dt" sz="half" idx="10"/>
          </p:nvPr>
        </p:nvSpPr>
        <p:spPr/>
        <p:txBody>
          <a:bodyPr/>
          <a:lstStyle>
            <a:lvl1pPr>
              <a:defRPr/>
            </a:lvl1pPr>
          </a:lstStyle>
          <a:p>
            <a:pPr>
              <a:defRPr/>
            </a:pPr>
            <a:fld id="{3973FD41-59FE-E244-8E04-7B5B25CED9CE}" type="datetimeFigureOut">
              <a:rPr lang="ru-RU"/>
              <a:pPr>
                <a:defRPr/>
              </a:pPr>
              <a:t>09.06.2024</a:t>
            </a:fld>
            <a:endParaRPr lang="ru-RU"/>
          </a:p>
        </p:txBody>
      </p:sp>
      <p:sp>
        <p:nvSpPr>
          <p:cNvPr id="6" name="Нижний колонтитул 4">
            <a:extLst>
              <a:ext uri="{FF2B5EF4-FFF2-40B4-BE49-F238E27FC236}">
                <a16:creationId xmlns:a16="http://schemas.microsoft.com/office/drawing/2014/main" id="{20A63FC2-0ED9-F08D-4A4E-0F10F263911C}"/>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FF9542F1-930E-38D9-5B84-9BBECEF26B59}"/>
              </a:ext>
            </a:extLst>
          </p:cNvPr>
          <p:cNvSpPr>
            <a:spLocks noGrp="1"/>
          </p:cNvSpPr>
          <p:nvPr>
            <p:ph type="sldNum" sz="quarter" idx="12"/>
          </p:nvPr>
        </p:nvSpPr>
        <p:spPr/>
        <p:txBody>
          <a:bodyPr/>
          <a:lstStyle>
            <a:lvl1pPr>
              <a:defRPr/>
            </a:lvl1pPr>
          </a:lstStyle>
          <a:p>
            <a:pPr>
              <a:defRPr/>
            </a:pPr>
            <a:fld id="{42BC7554-1086-614E-8AB1-04ED201037D4}" type="slidenum">
              <a:rPr lang="ru-RU" altLang="en-UZ"/>
              <a:pPr>
                <a:defRPr/>
              </a:pPr>
              <a:t>‹#›</a:t>
            </a:fld>
            <a:endParaRPr lang="ru-RU" altLang="en-UZ"/>
          </a:p>
        </p:txBody>
      </p:sp>
    </p:spTree>
    <p:extLst>
      <p:ext uri="{BB962C8B-B14F-4D97-AF65-F5344CB8AC3E}">
        <p14:creationId xmlns:p14="http://schemas.microsoft.com/office/powerpoint/2010/main" val="1253397340"/>
      </p:ext>
    </p:extLst>
  </p:cSld>
  <p:clrMapOvr>
    <a:masterClrMapping/>
  </p:clrMapOvr>
  <p:transition spd="slow" advTm="4000">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a:extLst>
              <a:ext uri="{FF2B5EF4-FFF2-40B4-BE49-F238E27FC236}">
                <a16:creationId xmlns:a16="http://schemas.microsoft.com/office/drawing/2014/main" id="{2C35EF28-E4EA-AAF6-119F-3F8FF5F613CC}"/>
              </a:ext>
            </a:extLst>
          </p:cNvPr>
          <p:cNvSpPr>
            <a:spLocks noGrp="1"/>
          </p:cNvSpPr>
          <p:nvPr>
            <p:ph type="dt" sz="half" idx="10"/>
          </p:nvPr>
        </p:nvSpPr>
        <p:spPr/>
        <p:txBody>
          <a:bodyPr/>
          <a:lstStyle>
            <a:lvl1pPr>
              <a:defRPr/>
            </a:lvl1pPr>
          </a:lstStyle>
          <a:p>
            <a:pPr>
              <a:defRPr/>
            </a:pPr>
            <a:fld id="{C2E5D4DD-5B1A-C34C-82CF-296BABC88934}" type="datetimeFigureOut">
              <a:rPr lang="ru-RU"/>
              <a:pPr>
                <a:defRPr/>
              </a:pPr>
              <a:t>09.06.2024</a:t>
            </a:fld>
            <a:endParaRPr lang="ru-RU"/>
          </a:p>
        </p:txBody>
      </p:sp>
      <p:sp>
        <p:nvSpPr>
          <p:cNvPr id="8" name="Нижний колонтитул 4">
            <a:extLst>
              <a:ext uri="{FF2B5EF4-FFF2-40B4-BE49-F238E27FC236}">
                <a16:creationId xmlns:a16="http://schemas.microsoft.com/office/drawing/2014/main" id="{1493ED6A-AAB9-000B-A1B4-9C67753CAB80}"/>
              </a:ext>
            </a:extLst>
          </p:cNvPr>
          <p:cNvSpPr>
            <a:spLocks noGrp="1"/>
          </p:cNvSpPr>
          <p:nvPr>
            <p:ph type="ftr" sz="quarter" idx="11"/>
          </p:nvPr>
        </p:nvSpPr>
        <p:spPr/>
        <p:txBody>
          <a:bodyPr/>
          <a:lstStyle>
            <a:lvl1pPr>
              <a:defRPr/>
            </a:lvl1pPr>
          </a:lstStyle>
          <a:p>
            <a:pPr>
              <a:defRPr/>
            </a:pPr>
            <a:endParaRPr lang="ru-RU"/>
          </a:p>
        </p:txBody>
      </p:sp>
      <p:sp>
        <p:nvSpPr>
          <p:cNvPr id="9" name="Номер слайда 5">
            <a:extLst>
              <a:ext uri="{FF2B5EF4-FFF2-40B4-BE49-F238E27FC236}">
                <a16:creationId xmlns:a16="http://schemas.microsoft.com/office/drawing/2014/main" id="{16D4F0DB-1146-3D69-45DA-5F0ACE4AEF67}"/>
              </a:ext>
            </a:extLst>
          </p:cNvPr>
          <p:cNvSpPr>
            <a:spLocks noGrp="1"/>
          </p:cNvSpPr>
          <p:nvPr>
            <p:ph type="sldNum" sz="quarter" idx="12"/>
          </p:nvPr>
        </p:nvSpPr>
        <p:spPr/>
        <p:txBody>
          <a:bodyPr/>
          <a:lstStyle>
            <a:lvl1pPr>
              <a:defRPr/>
            </a:lvl1pPr>
          </a:lstStyle>
          <a:p>
            <a:pPr>
              <a:defRPr/>
            </a:pPr>
            <a:fld id="{0AAEA047-16A4-4D4D-865E-7ECC4648FE63}" type="slidenum">
              <a:rPr lang="ru-RU" altLang="en-UZ"/>
              <a:pPr>
                <a:defRPr/>
              </a:pPr>
              <a:t>‹#›</a:t>
            </a:fld>
            <a:endParaRPr lang="ru-RU" altLang="en-UZ"/>
          </a:p>
        </p:txBody>
      </p:sp>
    </p:spTree>
    <p:extLst>
      <p:ext uri="{BB962C8B-B14F-4D97-AF65-F5344CB8AC3E}">
        <p14:creationId xmlns:p14="http://schemas.microsoft.com/office/powerpoint/2010/main" val="4150180480"/>
      </p:ext>
    </p:extLst>
  </p:cSld>
  <p:clrMapOvr>
    <a:masterClrMapping/>
  </p:clrMapOvr>
  <p:transition spd="slow" advTm="4000">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a:extLst>
              <a:ext uri="{FF2B5EF4-FFF2-40B4-BE49-F238E27FC236}">
                <a16:creationId xmlns:a16="http://schemas.microsoft.com/office/drawing/2014/main" id="{BC90FE61-3E5E-24B3-99D4-5DF4F337D734}"/>
              </a:ext>
            </a:extLst>
          </p:cNvPr>
          <p:cNvSpPr>
            <a:spLocks noGrp="1"/>
          </p:cNvSpPr>
          <p:nvPr>
            <p:ph type="dt" sz="half" idx="10"/>
          </p:nvPr>
        </p:nvSpPr>
        <p:spPr/>
        <p:txBody>
          <a:bodyPr/>
          <a:lstStyle>
            <a:lvl1pPr>
              <a:defRPr/>
            </a:lvl1pPr>
          </a:lstStyle>
          <a:p>
            <a:pPr>
              <a:defRPr/>
            </a:pPr>
            <a:fld id="{678AC5E4-BDD2-014E-B0E3-A8FC37904369}" type="datetimeFigureOut">
              <a:rPr lang="ru-RU"/>
              <a:pPr>
                <a:defRPr/>
              </a:pPr>
              <a:t>09.06.2024</a:t>
            </a:fld>
            <a:endParaRPr lang="ru-RU"/>
          </a:p>
        </p:txBody>
      </p:sp>
      <p:sp>
        <p:nvSpPr>
          <p:cNvPr id="4" name="Нижний колонтитул 4">
            <a:extLst>
              <a:ext uri="{FF2B5EF4-FFF2-40B4-BE49-F238E27FC236}">
                <a16:creationId xmlns:a16="http://schemas.microsoft.com/office/drawing/2014/main" id="{1CBB25B5-D9FB-88FE-92C0-FE5BEE9479D3}"/>
              </a:ext>
            </a:extLst>
          </p:cNvPr>
          <p:cNvSpPr>
            <a:spLocks noGrp="1"/>
          </p:cNvSpPr>
          <p:nvPr>
            <p:ph type="ftr" sz="quarter" idx="11"/>
          </p:nvPr>
        </p:nvSpPr>
        <p:spPr/>
        <p:txBody>
          <a:bodyPr/>
          <a:lstStyle>
            <a:lvl1pPr>
              <a:defRPr/>
            </a:lvl1pPr>
          </a:lstStyle>
          <a:p>
            <a:pPr>
              <a:defRPr/>
            </a:pPr>
            <a:endParaRPr lang="ru-RU"/>
          </a:p>
        </p:txBody>
      </p:sp>
      <p:sp>
        <p:nvSpPr>
          <p:cNvPr id="5" name="Номер слайда 5">
            <a:extLst>
              <a:ext uri="{FF2B5EF4-FFF2-40B4-BE49-F238E27FC236}">
                <a16:creationId xmlns:a16="http://schemas.microsoft.com/office/drawing/2014/main" id="{FE9DEF17-195F-C33B-C91F-09C96E83760A}"/>
              </a:ext>
            </a:extLst>
          </p:cNvPr>
          <p:cNvSpPr>
            <a:spLocks noGrp="1"/>
          </p:cNvSpPr>
          <p:nvPr>
            <p:ph type="sldNum" sz="quarter" idx="12"/>
          </p:nvPr>
        </p:nvSpPr>
        <p:spPr/>
        <p:txBody>
          <a:bodyPr/>
          <a:lstStyle>
            <a:lvl1pPr>
              <a:defRPr/>
            </a:lvl1pPr>
          </a:lstStyle>
          <a:p>
            <a:pPr>
              <a:defRPr/>
            </a:pPr>
            <a:fld id="{B5C6794F-BD4F-5A4B-BC36-EF2A2128E5B6}" type="slidenum">
              <a:rPr lang="ru-RU" altLang="en-UZ"/>
              <a:pPr>
                <a:defRPr/>
              </a:pPr>
              <a:t>‹#›</a:t>
            </a:fld>
            <a:endParaRPr lang="ru-RU" altLang="en-UZ"/>
          </a:p>
        </p:txBody>
      </p:sp>
    </p:spTree>
    <p:extLst>
      <p:ext uri="{BB962C8B-B14F-4D97-AF65-F5344CB8AC3E}">
        <p14:creationId xmlns:p14="http://schemas.microsoft.com/office/powerpoint/2010/main" val="1078996628"/>
      </p:ext>
    </p:extLst>
  </p:cSld>
  <p:clrMapOvr>
    <a:masterClrMapping/>
  </p:clrMapOvr>
  <p:transition spd="slow" advTm="4000">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a:extLst>
              <a:ext uri="{FF2B5EF4-FFF2-40B4-BE49-F238E27FC236}">
                <a16:creationId xmlns:a16="http://schemas.microsoft.com/office/drawing/2014/main" id="{376ADCA3-EEB8-E552-EB63-6E4850CCD27A}"/>
              </a:ext>
            </a:extLst>
          </p:cNvPr>
          <p:cNvSpPr>
            <a:spLocks noGrp="1"/>
          </p:cNvSpPr>
          <p:nvPr>
            <p:ph type="dt" sz="half" idx="10"/>
          </p:nvPr>
        </p:nvSpPr>
        <p:spPr/>
        <p:txBody>
          <a:bodyPr/>
          <a:lstStyle>
            <a:lvl1pPr>
              <a:defRPr/>
            </a:lvl1pPr>
          </a:lstStyle>
          <a:p>
            <a:pPr>
              <a:defRPr/>
            </a:pPr>
            <a:fld id="{0C423DD8-D9EB-4B41-A8DE-7912793E20BC}" type="datetimeFigureOut">
              <a:rPr lang="ru-RU"/>
              <a:pPr>
                <a:defRPr/>
              </a:pPr>
              <a:t>09.06.2024</a:t>
            </a:fld>
            <a:endParaRPr lang="ru-RU"/>
          </a:p>
        </p:txBody>
      </p:sp>
      <p:sp>
        <p:nvSpPr>
          <p:cNvPr id="3" name="Нижний колонтитул 4">
            <a:extLst>
              <a:ext uri="{FF2B5EF4-FFF2-40B4-BE49-F238E27FC236}">
                <a16:creationId xmlns:a16="http://schemas.microsoft.com/office/drawing/2014/main" id="{9A503144-1E7E-471B-DB6E-402A66BB62B9}"/>
              </a:ext>
            </a:extLst>
          </p:cNvPr>
          <p:cNvSpPr>
            <a:spLocks noGrp="1"/>
          </p:cNvSpPr>
          <p:nvPr>
            <p:ph type="ftr" sz="quarter" idx="11"/>
          </p:nvPr>
        </p:nvSpPr>
        <p:spPr/>
        <p:txBody>
          <a:bodyPr/>
          <a:lstStyle>
            <a:lvl1pPr>
              <a:defRPr/>
            </a:lvl1pPr>
          </a:lstStyle>
          <a:p>
            <a:pPr>
              <a:defRPr/>
            </a:pPr>
            <a:endParaRPr lang="ru-RU"/>
          </a:p>
        </p:txBody>
      </p:sp>
      <p:sp>
        <p:nvSpPr>
          <p:cNvPr id="4" name="Номер слайда 5">
            <a:extLst>
              <a:ext uri="{FF2B5EF4-FFF2-40B4-BE49-F238E27FC236}">
                <a16:creationId xmlns:a16="http://schemas.microsoft.com/office/drawing/2014/main" id="{A14302F1-133B-E1A3-D366-264FF97BD733}"/>
              </a:ext>
            </a:extLst>
          </p:cNvPr>
          <p:cNvSpPr>
            <a:spLocks noGrp="1"/>
          </p:cNvSpPr>
          <p:nvPr>
            <p:ph type="sldNum" sz="quarter" idx="12"/>
          </p:nvPr>
        </p:nvSpPr>
        <p:spPr/>
        <p:txBody>
          <a:bodyPr/>
          <a:lstStyle>
            <a:lvl1pPr>
              <a:defRPr/>
            </a:lvl1pPr>
          </a:lstStyle>
          <a:p>
            <a:pPr>
              <a:defRPr/>
            </a:pPr>
            <a:fld id="{B7573CC1-35D9-3F45-85DC-22BE1D1AAD4E}" type="slidenum">
              <a:rPr lang="ru-RU" altLang="en-UZ"/>
              <a:pPr>
                <a:defRPr/>
              </a:pPr>
              <a:t>‹#›</a:t>
            </a:fld>
            <a:endParaRPr lang="ru-RU" altLang="en-UZ"/>
          </a:p>
        </p:txBody>
      </p:sp>
    </p:spTree>
    <p:extLst>
      <p:ext uri="{BB962C8B-B14F-4D97-AF65-F5344CB8AC3E}">
        <p14:creationId xmlns:p14="http://schemas.microsoft.com/office/powerpoint/2010/main" val="3636429304"/>
      </p:ext>
    </p:extLst>
  </p:cSld>
  <p:clrMapOvr>
    <a:masterClrMapping/>
  </p:clrMapOvr>
  <p:transition spd="slow" advTm="4000">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0" y="273050"/>
            <a:ext cx="3259006"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a:extLst>
              <a:ext uri="{FF2B5EF4-FFF2-40B4-BE49-F238E27FC236}">
                <a16:creationId xmlns:a16="http://schemas.microsoft.com/office/drawing/2014/main" id="{EC413C4D-6C97-2660-1293-4B8BEC7B963C}"/>
              </a:ext>
            </a:extLst>
          </p:cNvPr>
          <p:cNvSpPr>
            <a:spLocks noGrp="1"/>
          </p:cNvSpPr>
          <p:nvPr>
            <p:ph type="dt" sz="half" idx="10"/>
          </p:nvPr>
        </p:nvSpPr>
        <p:spPr/>
        <p:txBody>
          <a:bodyPr/>
          <a:lstStyle>
            <a:lvl1pPr>
              <a:defRPr/>
            </a:lvl1pPr>
          </a:lstStyle>
          <a:p>
            <a:pPr>
              <a:defRPr/>
            </a:pPr>
            <a:fld id="{8813BE55-804E-F445-B3DF-487F9C2196E3}" type="datetimeFigureOut">
              <a:rPr lang="ru-RU"/>
              <a:pPr>
                <a:defRPr/>
              </a:pPr>
              <a:t>09.06.2024</a:t>
            </a:fld>
            <a:endParaRPr lang="ru-RU"/>
          </a:p>
        </p:txBody>
      </p:sp>
      <p:sp>
        <p:nvSpPr>
          <p:cNvPr id="6" name="Нижний колонтитул 4">
            <a:extLst>
              <a:ext uri="{FF2B5EF4-FFF2-40B4-BE49-F238E27FC236}">
                <a16:creationId xmlns:a16="http://schemas.microsoft.com/office/drawing/2014/main" id="{F4812885-53EB-0DEF-CD41-99BA26B34F25}"/>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7A6940C1-E652-ACFF-2974-F6511B15D4F3}"/>
              </a:ext>
            </a:extLst>
          </p:cNvPr>
          <p:cNvSpPr>
            <a:spLocks noGrp="1"/>
          </p:cNvSpPr>
          <p:nvPr>
            <p:ph type="sldNum" sz="quarter" idx="12"/>
          </p:nvPr>
        </p:nvSpPr>
        <p:spPr/>
        <p:txBody>
          <a:bodyPr/>
          <a:lstStyle>
            <a:lvl1pPr>
              <a:defRPr/>
            </a:lvl1pPr>
          </a:lstStyle>
          <a:p>
            <a:pPr>
              <a:defRPr/>
            </a:pPr>
            <a:fld id="{7F670071-C905-2348-9974-4351D335ADD3}" type="slidenum">
              <a:rPr lang="ru-RU" altLang="en-UZ"/>
              <a:pPr>
                <a:defRPr/>
              </a:pPr>
              <a:t>‹#›</a:t>
            </a:fld>
            <a:endParaRPr lang="ru-RU" altLang="en-UZ"/>
          </a:p>
        </p:txBody>
      </p:sp>
    </p:spTree>
    <p:extLst>
      <p:ext uri="{BB962C8B-B14F-4D97-AF65-F5344CB8AC3E}">
        <p14:creationId xmlns:p14="http://schemas.microsoft.com/office/powerpoint/2010/main" val="2314314063"/>
      </p:ext>
    </p:extLst>
  </p:cSld>
  <p:clrMapOvr>
    <a:masterClrMapping/>
  </p:clrMapOvr>
  <p:transition spd="slow" advTm="4000">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6DA92FC-18F5-8B5B-6C62-4E0102E87102}"/>
              </a:ext>
            </a:extLst>
          </p:cNvPr>
          <p:cNvSpPr>
            <a:spLocks noGrp="1"/>
          </p:cNvSpPr>
          <p:nvPr>
            <p:ph type="dt" sz="half" idx="10"/>
          </p:nvPr>
        </p:nvSpPr>
        <p:spPr/>
        <p:txBody>
          <a:bodyPr/>
          <a:lstStyle>
            <a:lvl1pPr>
              <a:defRPr/>
            </a:lvl1pPr>
          </a:lstStyle>
          <a:p>
            <a:pPr>
              <a:defRPr/>
            </a:pPr>
            <a:fld id="{0B776F9B-BF6A-9C49-A987-40405ACE4713}" type="datetimeFigureOut">
              <a:rPr lang="ru-RU"/>
              <a:pPr>
                <a:defRPr/>
              </a:pPr>
              <a:t>09.06.2024</a:t>
            </a:fld>
            <a:endParaRPr lang="ru-RU"/>
          </a:p>
        </p:txBody>
      </p:sp>
      <p:sp>
        <p:nvSpPr>
          <p:cNvPr id="5" name="Нижний колонтитул 4">
            <a:extLst>
              <a:ext uri="{FF2B5EF4-FFF2-40B4-BE49-F238E27FC236}">
                <a16:creationId xmlns:a16="http://schemas.microsoft.com/office/drawing/2014/main" id="{FE72BA1B-AAAB-3C41-13A6-42F787287166}"/>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91B3E2AA-5E18-5E33-E795-C20766CE963E}"/>
              </a:ext>
            </a:extLst>
          </p:cNvPr>
          <p:cNvSpPr>
            <a:spLocks noGrp="1"/>
          </p:cNvSpPr>
          <p:nvPr>
            <p:ph type="sldNum" sz="quarter" idx="12"/>
          </p:nvPr>
        </p:nvSpPr>
        <p:spPr/>
        <p:txBody>
          <a:bodyPr/>
          <a:lstStyle>
            <a:lvl1pPr>
              <a:defRPr/>
            </a:lvl1pPr>
          </a:lstStyle>
          <a:p>
            <a:pPr>
              <a:defRPr/>
            </a:pPr>
            <a:fld id="{F180C558-87B2-F64A-918D-A4F22F7187BC}" type="slidenum">
              <a:rPr lang="ru-RU" altLang="en-UZ"/>
              <a:pPr>
                <a:defRPr/>
              </a:pPr>
              <a:t>‹#›</a:t>
            </a:fld>
            <a:endParaRPr lang="ru-RU" altLang="en-UZ"/>
          </a:p>
        </p:txBody>
      </p:sp>
    </p:spTree>
    <p:extLst>
      <p:ext uri="{BB962C8B-B14F-4D97-AF65-F5344CB8AC3E}">
        <p14:creationId xmlns:p14="http://schemas.microsoft.com/office/powerpoint/2010/main" val="3487301924"/>
      </p:ext>
    </p:extLst>
  </p:cSld>
  <p:clrMapOvr>
    <a:masterClrMapping/>
  </p:clrMapOvr>
  <p:transition spd="slow" advTm="4000">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41645" y="4800600"/>
            <a:ext cx="59436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a:extLst>
              <a:ext uri="{FF2B5EF4-FFF2-40B4-BE49-F238E27FC236}">
                <a16:creationId xmlns:a16="http://schemas.microsoft.com/office/drawing/2014/main" id="{550F18DF-D8C6-A1BB-AB64-353231D134B9}"/>
              </a:ext>
            </a:extLst>
          </p:cNvPr>
          <p:cNvSpPr>
            <a:spLocks noGrp="1"/>
          </p:cNvSpPr>
          <p:nvPr>
            <p:ph type="dt" sz="half" idx="10"/>
          </p:nvPr>
        </p:nvSpPr>
        <p:spPr/>
        <p:txBody>
          <a:bodyPr/>
          <a:lstStyle>
            <a:lvl1pPr>
              <a:defRPr/>
            </a:lvl1pPr>
          </a:lstStyle>
          <a:p>
            <a:pPr>
              <a:defRPr/>
            </a:pPr>
            <a:fld id="{8195642C-E16C-ED42-8110-F9D23FDD0EE1}" type="datetimeFigureOut">
              <a:rPr lang="ru-RU"/>
              <a:pPr>
                <a:defRPr/>
              </a:pPr>
              <a:t>09.06.2024</a:t>
            </a:fld>
            <a:endParaRPr lang="ru-RU"/>
          </a:p>
        </p:txBody>
      </p:sp>
      <p:sp>
        <p:nvSpPr>
          <p:cNvPr id="6" name="Нижний колонтитул 4">
            <a:extLst>
              <a:ext uri="{FF2B5EF4-FFF2-40B4-BE49-F238E27FC236}">
                <a16:creationId xmlns:a16="http://schemas.microsoft.com/office/drawing/2014/main" id="{CE67E98A-130A-1FE5-BC57-E34C17DCF1C1}"/>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AE529188-DE64-BBE4-F84E-6DFE9D97B701}"/>
              </a:ext>
            </a:extLst>
          </p:cNvPr>
          <p:cNvSpPr>
            <a:spLocks noGrp="1"/>
          </p:cNvSpPr>
          <p:nvPr>
            <p:ph type="sldNum" sz="quarter" idx="12"/>
          </p:nvPr>
        </p:nvSpPr>
        <p:spPr/>
        <p:txBody>
          <a:bodyPr/>
          <a:lstStyle>
            <a:lvl1pPr>
              <a:defRPr/>
            </a:lvl1pPr>
          </a:lstStyle>
          <a:p>
            <a:pPr>
              <a:defRPr/>
            </a:pPr>
            <a:fld id="{FB2DED8F-23FB-5D4E-B38E-D166C4844547}" type="slidenum">
              <a:rPr lang="ru-RU" altLang="en-UZ"/>
              <a:pPr>
                <a:defRPr/>
              </a:pPr>
              <a:t>‹#›</a:t>
            </a:fld>
            <a:endParaRPr lang="ru-RU" altLang="en-UZ"/>
          </a:p>
        </p:txBody>
      </p:sp>
    </p:spTree>
    <p:extLst>
      <p:ext uri="{BB962C8B-B14F-4D97-AF65-F5344CB8AC3E}">
        <p14:creationId xmlns:p14="http://schemas.microsoft.com/office/powerpoint/2010/main" val="1659718338"/>
      </p:ext>
    </p:extLst>
  </p:cSld>
  <p:clrMapOvr>
    <a:masterClrMapping/>
  </p:clrMapOvr>
  <p:transition spd="slow" advTm="4000">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F7CC490-CB92-CB7A-46C2-8CBB96AD3D90}"/>
              </a:ext>
            </a:extLst>
          </p:cNvPr>
          <p:cNvSpPr>
            <a:spLocks noGrp="1"/>
          </p:cNvSpPr>
          <p:nvPr>
            <p:ph type="dt" sz="half" idx="10"/>
          </p:nvPr>
        </p:nvSpPr>
        <p:spPr/>
        <p:txBody>
          <a:bodyPr/>
          <a:lstStyle>
            <a:lvl1pPr>
              <a:defRPr/>
            </a:lvl1pPr>
          </a:lstStyle>
          <a:p>
            <a:pPr>
              <a:defRPr/>
            </a:pPr>
            <a:fld id="{1E45CC14-F65D-C24D-A982-B88ACD804581}" type="datetimeFigureOut">
              <a:rPr lang="ru-RU"/>
              <a:pPr>
                <a:defRPr/>
              </a:pPr>
              <a:t>09.06.2024</a:t>
            </a:fld>
            <a:endParaRPr lang="ru-RU"/>
          </a:p>
        </p:txBody>
      </p:sp>
      <p:sp>
        <p:nvSpPr>
          <p:cNvPr id="5" name="Нижний колонтитул 4">
            <a:extLst>
              <a:ext uri="{FF2B5EF4-FFF2-40B4-BE49-F238E27FC236}">
                <a16:creationId xmlns:a16="http://schemas.microsoft.com/office/drawing/2014/main" id="{77507FA0-4683-ECC0-E385-AA53DC9FBDD6}"/>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60920D4D-AF5D-B7A8-A975-F02658C07166}"/>
              </a:ext>
            </a:extLst>
          </p:cNvPr>
          <p:cNvSpPr>
            <a:spLocks noGrp="1"/>
          </p:cNvSpPr>
          <p:nvPr>
            <p:ph type="sldNum" sz="quarter" idx="12"/>
          </p:nvPr>
        </p:nvSpPr>
        <p:spPr/>
        <p:txBody>
          <a:bodyPr/>
          <a:lstStyle>
            <a:lvl1pPr>
              <a:defRPr/>
            </a:lvl1pPr>
          </a:lstStyle>
          <a:p>
            <a:pPr>
              <a:defRPr/>
            </a:pPr>
            <a:fld id="{F8930E5F-EE5F-7045-8F7A-79DC7F038294}" type="slidenum">
              <a:rPr lang="ru-RU" altLang="en-UZ"/>
              <a:pPr>
                <a:defRPr/>
              </a:pPr>
              <a:t>‹#›</a:t>
            </a:fld>
            <a:endParaRPr lang="ru-RU" altLang="en-UZ"/>
          </a:p>
        </p:txBody>
      </p:sp>
    </p:spTree>
    <p:extLst>
      <p:ext uri="{BB962C8B-B14F-4D97-AF65-F5344CB8AC3E}">
        <p14:creationId xmlns:p14="http://schemas.microsoft.com/office/powerpoint/2010/main" val="811219846"/>
      </p:ext>
    </p:extLst>
  </p:cSld>
  <p:clrMapOvr>
    <a:masterClrMapping/>
  </p:clrMapOvr>
  <p:transition spd="slow" advTm="4000">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181850" y="274639"/>
            <a:ext cx="222885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95300" y="274639"/>
            <a:ext cx="652145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C8A9BBF-AD07-6BB3-F65D-AFD93CAD66D3}"/>
              </a:ext>
            </a:extLst>
          </p:cNvPr>
          <p:cNvSpPr>
            <a:spLocks noGrp="1"/>
          </p:cNvSpPr>
          <p:nvPr>
            <p:ph type="dt" sz="half" idx="10"/>
          </p:nvPr>
        </p:nvSpPr>
        <p:spPr/>
        <p:txBody>
          <a:bodyPr/>
          <a:lstStyle>
            <a:lvl1pPr>
              <a:defRPr/>
            </a:lvl1pPr>
          </a:lstStyle>
          <a:p>
            <a:pPr>
              <a:defRPr/>
            </a:pPr>
            <a:fld id="{802F3344-F5DA-714F-9150-BB73EBBC2000}" type="datetimeFigureOut">
              <a:rPr lang="ru-RU"/>
              <a:pPr>
                <a:defRPr/>
              </a:pPr>
              <a:t>09.06.2024</a:t>
            </a:fld>
            <a:endParaRPr lang="ru-RU"/>
          </a:p>
        </p:txBody>
      </p:sp>
      <p:sp>
        <p:nvSpPr>
          <p:cNvPr id="5" name="Нижний колонтитул 4">
            <a:extLst>
              <a:ext uri="{FF2B5EF4-FFF2-40B4-BE49-F238E27FC236}">
                <a16:creationId xmlns:a16="http://schemas.microsoft.com/office/drawing/2014/main" id="{8B55D676-9B30-28DA-4CCE-561A55B4645F}"/>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3BEB00C7-264B-B5F0-FE91-8DD41215AD07}"/>
              </a:ext>
            </a:extLst>
          </p:cNvPr>
          <p:cNvSpPr>
            <a:spLocks noGrp="1"/>
          </p:cNvSpPr>
          <p:nvPr>
            <p:ph type="sldNum" sz="quarter" idx="12"/>
          </p:nvPr>
        </p:nvSpPr>
        <p:spPr/>
        <p:txBody>
          <a:bodyPr/>
          <a:lstStyle>
            <a:lvl1pPr>
              <a:defRPr/>
            </a:lvl1pPr>
          </a:lstStyle>
          <a:p>
            <a:pPr>
              <a:defRPr/>
            </a:pPr>
            <a:fld id="{276D24B5-E00A-A34B-8238-D53D9170DF3D}" type="slidenum">
              <a:rPr lang="ru-RU" altLang="en-UZ"/>
              <a:pPr>
                <a:defRPr/>
              </a:pPr>
              <a:t>‹#›</a:t>
            </a:fld>
            <a:endParaRPr lang="ru-RU" altLang="en-UZ"/>
          </a:p>
        </p:txBody>
      </p:sp>
    </p:spTree>
    <p:extLst>
      <p:ext uri="{BB962C8B-B14F-4D97-AF65-F5344CB8AC3E}">
        <p14:creationId xmlns:p14="http://schemas.microsoft.com/office/powerpoint/2010/main" val="4099140826"/>
      </p:ext>
    </p:extLst>
  </p:cSld>
  <p:clrMapOvr>
    <a:masterClrMapping/>
  </p:clrMapOvr>
  <p:transition spd="slow" advTm="4000">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42950" y="2125980"/>
            <a:ext cx="8420100" cy="276999"/>
          </a:xfrm>
          <a:prstGeom prst="rect">
            <a:avLst/>
          </a:prstGeom>
        </p:spPr>
        <p:txBody>
          <a:bodyPr lIns="0" tIns="0" rIns="0" bIns="0">
            <a:spAutoFit/>
          </a:bodyPr>
          <a:lstStyle>
            <a:lvl1pPr>
              <a:defRPr/>
            </a:lvl1pPr>
          </a:lstStyle>
          <a:p>
            <a:endParaRPr/>
          </a:p>
        </p:txBody>
      </p:sp>
      <p:sp>
        <p:nvSpPr>
          <p:cNvPr id="3" name="Holder 3"/>
          <p:cNvSpPr>
            <a:spLocks noGrp="1"/>
          </p:cNvSpPr>
          <p:nvPr>
            <p:ph type="subTitle" idx="4"/>
          </p:nvPr>
        </p:nvSpPr>
        <p:spPr>
          <a:xfrm>
            <a:off x="1485900" y="3840480"/>
            <a:ext cx="6934200" cy="276999"/>
          </a:xfrm>
          <a:prstGeom prst="rect">
            <a:avLst/>
          </a:prstGeom>
        </p:spPr>
        <p:txBody>
          <a:bodyPr lIns="0" tIns="0" rIns="0" bIns="0">
            <a:spAutoFit/>
          </a:bodyPr>
          <a:lstStyle>
            <a:lvl1pPr>
              <a:defRPr/>
            </a:lvl1pPr>
          </a:lstStyle>
          <a:p>
            <a:endParaRPr/>
          </a:p>
        </p:txBody>
      </p:sp>
      <p:sp>
        <p:nvSpPr>
          <p:cNvPr id="4" name="Holder 4">
            <a:extLst>
              <a:ext uri="{FF2B5EF4-FFF2-40B4-BE49-F238E27FC236}">
                <a16:creationId xmlns:a16="http://schemas.microsoft.com/office/drawing/2014/main" id="{5C90C5AE-4C7E-6582-9E34-F8130BC4C717}"/>
              </a:ext>
            </a:extLst>
          </p:cNvPr>
          <p:cNvSpPr>
            <a:spLocks noGrp="1"/>
          </p:cNvSpPr>
          <p:nvPr>
            <p:ph type="ftr" sz="quarter" idx="10"/>
          </p:nvPr>
        </p:nvSpPr>
        <p:spPr/>
        <p:txBody>
          <a:bodyPr lIns="0" tIns="0" rIns="0" bIns="0"/>
          <a:lstStyle>
            <a:lvl1pPr algn="ctr">
              <a:defRPr>
                <a:solidFill>
                  <a:schemeClr val="tx1">
                    <a:tint val="75000"/>
                  </a:schemeClr>
                </a:solidFill>
              </a:defRPr>
            </a:lvl1pPr>
          </a:lstStyle>
          <a:p>
            <a:pPr>
              <a:defRPr/>
            </a:pPr>
            <a:endParaRPr/>
          </a:p>
        </p:txBody>
      </p:sp>
      <p:sp>
        <p:nvSpPr>
          <p:cNvPr id="5" name="Holder 5">
            <a:extLst>
              <a:ext uri="{FF2B5EF4-FFF2-40B4-BE49-F238E27FC236}">
                <a16:creationId xmlns:a16="http://schemas.microsoft.com/office/drawing/2014/main" id="{6752924B-31C0-4231-C41B-290D37F7AD42}"/>
              </a:ext>
            </a:extLst>
          </p:cNvPr>
          <p:cNvSpPr>
            <a:spLocks noGrp="1"/>
          </p:cNvSpPr>
          <p:nvPr>
            <p:ph type="dt" sz="half" idx="11"/>
          </p:nvPr>
        </p:nvSpPr>
        <p:spPr/>
        <p:txBody>
          <a:bodyPr lIns="0" tIns="0" rIns="0" bIns="0"/>
          <a:lstStyle>
            <a:lvl1pPr algn="l">
              <a:defRPr>
                <a:solidFill>
                  <a:schemeClr val="tx1">
                    <a:tint val="75000"/>
                  </a:schemeClr>
                </a:solidFill>
              </a:defRPr>
            </a:lvl1pPr>
          </a:lstStyle>
          <a:p>
            <a:pPr>
              <a:defRPr/>
            </a:pPr>
            <a:fld id="{CE79F9B1-43DE-FD4A-8636-AAF3D1F17C7F}" type="datetimeFigureOut">
              <a:rPr lang="en-US"/>
              <a:pPr>
                <a:defRPr/>
              </a:pPr>
              <a:t>6/9/24</a:t>
            </a:fld>
            <a:endParaRPr lang="en-US"/>
          </a:p>
        </p:txBody>
      </p:sp>
      <p:sp>
        <p:nvSpPr>
          <p:cNvPr id="6" name="Holder 6">
            <a:extLst>
              <a:ext uri="{FF2B5EF4-FFF2-40B4-BE49-F238E27FC236}">
                <a16:creationId xmlns:a16="http://schemas.microsoft.com/office/drawing/2014/main" id="{BBA3758E-2A4C-4024-A308-F51B7EA5A94D}"/>
              </a:ext>
            </a:extLst>
          </p:cNvPr>
          <p:cNvSpPr>
            <a:spLocks noGrp="1"/>
          </p:cNvSpPr>
          <p:nvPr>
            <p:ph type="sldNum" sz="quarter" idx="12"/>
          </p:nvPr>
        </p:nvSpPr>
        <p:spPr/>
        <p:txBody>
          <a:bodyPr lIns="0" tIns="0" rIns="0" bIns="0"/>
          <a:lstStyle>
            <a:lvl1pPr>
              <a:defRPr/>
            </a:lvl1pPr>
          </a:lstStyle>
          <a:p>
            <a:pPr>
              <a:defRPr/>
            </a:pPr>
            <a:fld id="{671D4C7B-E401-F748-B961-860725BD9B7C}" type="slidenum">
              <a:rPr lang="en-UZ" altLang="en-UZ"/>
              <a:pPr>
                <a:defRPr/>
              </a:pPr>
              <a:t>‹#›</a:t>
            </a:fld>
            <a:endParaRPr lang="en-UZ" altLang="en-UZ"/>
          </a:p>
        </p:txBody>
      </p:sp>
    </p:spTree>
    <p:extLst>
      <p:ext uri="{BB962C8B-B14F-4D97-AF65-F5344CB8AC3E}">
        <p14:creationId xmlns:p14="http://schemas.microsoft.com/office/powerpoint/2010/main" val="32094858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42950" y="2130426"/>
            <a:ext cx="8420100" cy="1470025"/>
          </a:xfrm>
        </p:spPr>
        <p:txBody>
          <a:bodyPr/>
          <a:lstStyle/>
          <a:p>
            <a:r>
              <a:rPr lang="ru-RU"/>
              <a:t>Образец заголовка</a:t>
            </a:r>
          </a:p>
        </p:txBody>
      </p:sp>
      <p:sp>
        <p:nvSpPr>
          <p:cNvPr id="3" name="Подзаголовок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a:extLst>
              <a:ext uri="{FF2B5EF4-FFF2-40B4-BE49-F238E27FC236}">
                <a16:creationId xmlns:a16="http://schemas.microsoft.com/office/drawing/2014/main" id="{F455907A-0AD4-9DC8-C10B-1657D2519455}"/>
              </a:ext>
            </a:extLst>
          </p:cNvPr>
          <p:cNvSpPr>
            <a:spLocks noGrp="1"/>
          </p:cNvSpPr>
          <p:nvPr>
            <p:ph type="dt" sz="half" idx="10"/>
          </p:nvPr>
        </p:nvSpPr>
        <p:spPr/>
        <p:txBody>
          <a:bodyPr/>
          <a:lstStyle>
            <a:lvl1pPr>
              <a:defRPr/>
            </a:lvl1pPr>
          </a:lstStyle>
          <a:p>
            <a:pPr>
              <a:defRPr/>
            </a:pPr>
            <a:fld id="{A2B01AB0-6616-D748-9620-A2B1E7561852}" type="datetimeFigureOut">
              <a:rPr lang="ru-RU"/>
              <a:pPr>
                <a:defRPr/>
              </a:pPr>
              <a:t>09.06.2024</a:t>
            </a:fld>
            <a:endParaRPr lang="ru-RU"/>
          </a:p>
        </p:txBody>
      </p:sp>
      <p:sp>
        <p:nvSpPr>
          <p:cNvPr id="5" name="Нижний колонтитул 4">
            <a:extLst>
              <a:ext uri="{FF2B5EF4-FFF2-40B4-BE49-F238E27FC236}">
                <a16:creationId xmlns:a16="http://schemas.microsoft.com/office/drawing/2014/main" id="{E3DBF4BF-872F-C922-86A0-5359E789E08A}"/>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606F61E8-7946-54DC-C5FB-1461629B8C24}"/>
              </a:ext>
            </a:extLst>
          </p:cNvPr>
          <p:cNvSpPr>
            <a:spLocks noGrp="1"/>
          </p:cNvSpPr>
          <p:nvPr>
            <p:ph type="sldNum" sz="quarter" idx="12"/>
          </p:nvPr>
        </p:nvSpPr>
        <p:spPr/>
        <p:txBody>
          <a:bodyPr/>
          <a:lstStyle>
            <a:lvl1pPr>
              <a:defRPr/>
            </a:lvl1pPr>
          </a:lstStyle>
          <a:p>
            <a:pPr>
              <a:defRPr/>
            </a:pPr>
            <a:fld id="{2BEABFD7-35D3-C24B-A0F7-D2B85CA89CF3}" type="slidenum">
              <a:rPr lang="ru-RU" altLang="en-UZ"/>
              <a:pPr>
                <a:defRPr/>
              </a:pPr>
              <a:t>‹#›</a:t>
            </a:fld>
            <a:endParaRPr lang="ru-RU" altLang="en-UZ"/>
          </a:p>
        </p:txBody>
      </p:sp>
    </p:spTree>
    <p:extLst>
      <p:ext uri="{BB962C8B-B14F-4D97-AF65-F5344CB8AC3E}">
        <p14:creationId xmlns:p14="http://schemas.microsoft.com/office/powerpoint/2010/main" val="2787782716"/>
      </p:ext>
    </p:extLst>
  </p:cSld>
  <p:clrMapOvr>
    <a:masterClrMapping/>
  </p:clrMapOvr>
  <p:transition spd="slow" advTm="4000">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5E13A1C-AEEA-C0F8-ED26-A2EF0B809487}"/>
              </a:ext>
            </a:extLst>
          </p:cNvPr>
          <p:cNvSpPr>
            <a:spLocks noGrp="1"/>
          </p:cNvSpPr>
          <p:nvPr>
            <p:ph type="dt" sz="half" idx="10"/>
          </p:nvPr>
        </p:nvSpPr>
        <p:spPr/>
        <p:txBody>
          <a:bodyPr/>
          <a:lstStyle>
            <a:lvl1pPr>
              <a:defRPr/>
            </a:lvl1pPr>
          </a:lstStyle>
          <a:p>
            <a:pPr>
              <a:defRPr/>
            </a:pPr>
            <a:fld id="{7B1F68BB-B946-A046-B12F-85704498FEAF}" type="datetimeFigureOut">
              <a:rPr lang="ru-RU"/>
              <a:pPr>
                <a:defRPr/>
              </a:pPr>
              <a:t>09.06.2024</a:t>
            </a:fld>
            <a:endParaRPr lang="ru-RU"/>
          </a:p>
        </p:txBody>
      </p:sp>
      <p:sp>
        <p:nvSpPr>
          <p:cNvPr id="5" name="Нижний колонтитул 4">
            <a:extLst>
              <a:ext uri="{FF2B5EF4-FFF2-40B4-BE49-F238E27FC236}">
                <a16:creationId xmlns:a16="http://schemas.microsoft.com/office/drawing/2014/main" id="{36317E54-A2DB-0A79-5B55-1EA07095B0CE}"/>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40CB75BA-F52C-C50F-01CE-E88C0F964989}"/>
              </a:ext>
            </a:extLst>
          </p:cNvPr>
          <p:cNvSpPr>
            <a:spLocks noGrp="1"/>
          </p:cNvSpPr>
          <p:nvPr>
            <p:ph type="sldNum" sz="quarter" idx="12"/>
          </p:nvPr>
        </p:nvSpPr>
        <p:spPr/>
        <p:txBody>
          <a:bodyPr/>
          <a:lstStyle>
            <a:lvl1pPr>
              <a:defRPr/>
            </a:lvl1pPr>
          </a:lstStyle>
          <a:p>
            <a:pPr>
              <a:defRPr/>
            </a:pPr>
            <a:fld id="{09F2D402-AB93-8648-BAFC-16CE9F841EA7}" type="slidenum">
              <a:rPr lang="ru-RU" altLang="en-UZ"/>
              <a:pPr>
                <a:defRPr/>
              </a:pPr>
              <a:t>‹#›</a:t>
            </a:fld>
            <a:endParaRPr lang="ru-RU" altLang="en-UZ"/>
          </a:p>
        </p:txBody>
      </p:sp>
    </p:spTree>
    <p:extLst>
      <p:ext uri="{BB962C8B-B14F-4D97-AF65-F5344CB8AC3E}">
        <p14:creationId xmlns:p14="http://schemas.microsoft.com/office/powerpoint/2010/main" val="1163482986"/>
      </p:ext>
    </p:extLst>
  </p:cSld>
  <p:clrMapOvr>
    <a:masterClrMapping/>
  </p:clrMapOvr>
  <p:transition spd="slow" advTm="4000">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2506" y="4406901"/>
            <a:ext cx="84201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F8496E92-8252-0F16-8B54-BD620BA57CFF}"/>
              </a:ext>
            </a:extLst>
          </p:cNvPr>
          <p:cNvSpPr>
            <a:spLocks noGrp="1"/>
          </p:cNvSpPr>
          <p:nvPr>
            <p:ph type="dt" sz="half" idx="10"/>
          </p:nvPr>
        </p:nvSpPr>
        <p:spPr/>
        <p:txBody>
          <a:bodyPr/>
          <a:lstStyle>
            <a:lvl1pPr>
              <a:defRPr/>
            </a:lvl1pPr>
          </a:lstStyle>
          <a:p>
            <a:pPr>
              <a:defRPr/>
            </a:pPr>
            <a:fld id="{21793720-6221-134D-A3B4-8849D64E27F6}" type="datetimeFigureOut">
              <a:rPr lang="ru-RU"/>
              <a:pPr>
                <a:defRPr/>
              </a:pPr>
              <a:t>09.06.2024</a:t>
            </a:fld>
            <a:endParaRPr lang="ru-RU"/>
          </a:p>
        </p:txBody>
      </p:sp>
      <p:sp>
        <p:nvSpPr>
          <p:cNvPr id="5" name="Нижний колонтитул 4">
            <a:extLst>
              <a:ext uri="{FF2B5EF4-FFF2-40B4-BE49-F238E27FC236}">
                <a16:creationId xmlns:a16="http://schemas.microsoft.com/office/drawing/2014/main" id="{30FD40C9-A86A-3BD6-C21B-0C6185C6F0E6}"/>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C658E242-92F6-79AF-C5D2-ED129608AD86}"/>
              </a:ext>
            </a:extLst>
          </p:cNvPr>
          <p:cNvSpPr>
            <a:spLocks noGrp="1"/>
          </p:cNvSpPr>
          <p:nvPr>
            <p:ph type="sldNum" sz="quarter" idx="12"/>
          </p:nvPr>
        </p:nvSpPr>
        <p:spPr/>
        <p:txBody>
          <a:bodyPr/>
          <a:lstStyle>
            <a:lvl1pPr>
              <a:defRPr/>
            </a:lvl1pPr>
          </a:lstStyle>
          <a:p>
            <a:pPr>
              <a:defRPr/>
            </a:pPr>
            <a:fld id="{9828CEB9-1084-FB40-8246-572EC854C00E}" type="slidenum">
              <a:rPr lang="ru-RU" altLang="en-UZ"/>
              <a:pPr>
                <a:defRPr/>
              </a:pPr>
              <a:t>‹#›</a:t>
            </a:fld>
            <a:endParaRPr lang="ru-RU" altLang="en-UZ"/>
          </a:p>
        </p:txBody>
      </p:sp>
    </p:spTree>
    <p:extLst>
      <p:ext uri="{BB962C8B-B14F-4D97-AF65-F5344CB8AC3E}">
        <p14:creationId xmlns:p14="http://schemas.microsoft.com/office/powerpoint/2010/main" val="4041372985"/>
      </p:ext>
    </p:extLst>
  </p:cSld>
  <p:clrMapOvr>
    <a:masterClrMapping/>
  </p:clrMapOvr>
  <p:transition spd="slow" advTm="4000">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a:extLst>
              <a:ext uri="{FF2B5EF4-FFF2-40B4-BE49-F238E27FC236}">
                <a16:creationId xmlns:a16="http://schemas.microsoft.com/office/drawing/2014/main" id="{46D11364-AB09-1378-E4DE-77E432349FC5}"/>
              </a:ext>
            </a:extLst>
          </p:cNvPr>
          <p:cNvSpPr>
            <a:spLocks noGrp="1"/>
          </p:cNvSpPr>
          <p:nvPr>
            <p:ph type="dt" sz="half" idx="10"/>
          </p:nvPr>
        </p:nvSpPr>
        <p:spPr/>
        <p:txBody>
          <a:bodyPr/>
          <a:lstStyle>
            <a:lvl1pPr>
              <a:defRPr/>
            </a:lvl1pPr>
          </a:lstStyle>
          <a:p>
            <a:pPr>
              <a:defRPr/>
            </a:pPr>
            <a:fld id="{C93FE317-D08D-8C47-8477-BD3BA3BD7885}" type="datetimeFigureOut">
              <a:rPr lang="ru-RU"/>
              <a:pPr>
                <a:defRPr/>
              </a:pPr>
              <a:t>09.06.2024</a:t>
            </a:fld>
            <a:endParaRPr lang="ru-RU"/>
          </a:p>
        </p:txBody>
      </p:sp>
      <p:sp>
        <p:nvSpPr>
          <p:cNvPr id="6" name="Нижний колонтитул 4">
            <a:extLst>
              <a:ext uri="{FF2B5EF4-FFF2-40B4-BE49-F238E27FC236}">
                <a16:creationId xmlns:a16="http://schemas.microsoft.com/office/drawing/2014/main" id="{B485D123-BDC7-22DD-A903-BD9A6F4AA6F3}"/>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32EFC95F-4C88-669B-80FC-DD2B92C8BAF7}"/>
              </a:ext>
            </a:extLst>
          </p:cNvPr>
          <p:cNvSpPr>
            <a:spLocks noGrp="1"/>
          </p:cNvSpPr>
          <p:nvPr>
            <p:ph type="sldNum" sz="quarter" idx="12"/>
          </p:nvPr>
        </p:nvSpPr>
        <p:spPr/>
        <p:txBody>
          <a:bodyPr/>
          <a:lstStyle>
            <a:lvl1pPr>
              <a:defRPr/>
            </a:lvl1pPr>
          </a:lstStyle>
          <a:p>
            <a:pPr>
              <a:defRPr/>
            </a:pPr>
            <a:fld id="{5EEEA28F-F028-424E-869B-92A324E270F8}" type="slidenum">
              <a:rPr lang="ru-RU" altLang="en-UZ"/>
              <a:pPr>
                <a:defRPr/>
              </a:pPr>
              <a:t>‹#›</a:t>
            </a:fld>
            <a:endParaRPr lang="ru-RU" altLang="en-UZ"/>
          </a:p>
        </p:txBody>
      </p:sp>
    </p:spTree>
    <p:extLst>
      <p:ext uri="{BB962C8B-B14F-4D97-AF65-F5344CB8AC3E}">
        <p14:creationId xmlns:p14="http://schemas.microsoft.com/office/powerpoint/2010/main" val="3331384691"/>
      </p:ext>
    </p:extLst>
  </p:cSld>
  <p:clrMapOvr>
    <a:masterClrMapping/>
  </p:clrMapOvr>
  <p:transition spd="slow" advTm="4000">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a:extLst>
              <a:ext uri="{FF2B5EF4-FFF2-40B4-BE49-F238E27FC236}">
                <a16:creationId xmlns:a16="http://schemas.microsoft.com/office/drawing/2014/main" id="{33069A62-F9A5-D928-843E-851011998279}"/>
              </a:ext>
            </a:extLst>
          </p:cNvPr>
          <p:cNvSpPr>
            <a:spLocks noGrp="1"/>
          </p:cNvSpPr>
          <p:nvPr>
            <p:ph type="dt" sz="half" idx="10"/>
          </p:nvPr>
        </p:nvSpPr>
        <p:spPr/>
        <p:txBody>
          <a:bodyPr/>
          <a:lstStyle>
            <a:lvl1pPr>
              <a:defRPr/>
            </a:lvl1pPr>
          </a:lstStyle>
          <a:p>
            <a:pPr>
              <a:defRPr/>
            </a:pPr>
            <a:fld id="{5101607E-0FA8-904B-95F7-82B4D00083AB}" type="datetimeFigureOut">
              <a:rPr lang="ru-RU"/>
              <a:pPr>
                <a:defRPr/>
              </a:pPr>
              <a:t>09.06.2024</a:t>
            </a:fld>
            <a:endParaRPr lang="ru-RU"/>
          </a:p>
        </p:txBody>
      </p:sp>
      <p:sp>
        <p:nvSpPr>
          <p:cNvPr id="8" name="Нижний колонтитул 4">
            <a:extLst>
              <a:ext uri="{FF2B5EF4-FFF2-40B4-BE49-F238E27FC236}">
                <a16:creationId xmlns:a16="http://schemas.microsoft.com/office/drawing/2014/main" id="{07F4C679-D8B7-F6F5-0FA2-4B41EAC9058D}"/>
              </a:ext>
            </a:extLst>
          </p:cNvPr>
          <p:cNvSpPr>
            <a:spLocks noGrp="1"/>
          </p:cNvSpPr>
          <p:nvPr>
            <p:ph type="ftr" sz="quarter" idx="11"/>
          </p:nvPr>
        </p:nvSpPr>
        <p:spPr/>
        <p:txBody>
          <a:bodyPr/>
          <a:lstStyle>
            <a:lvl1pPr>
              <a:defRPr/>
            </a:lvl1pPr>
          </a:lstStyle>
          <a:p>
            <a:pPr>
              <a:defRPr/>
            </a:pPr>
            <a:endParaRPr lang="ru-RU"/>
          </a:p>
        </p:txBody>
      </p:sp>
      <p:sp>
        <p:nvSpPr>
          <p:cNvPr id="9" name="Номер слайда 5">
            <a:extLst>
              <a:ext uri="{FF2B5EF4-FFF2-40B4-BE49-F238E27FC236}">
                <a16:creationId xmlns:a16="http://schemas.microsoft.com/office/drawing/2014/main" id="{3777BB50-98F8-3D73-D747-89B866296FAA}"/>
              </a:ext>
            </a:extLst>
          </p:cNvPr>
          <p:cNvSpPr>
            <a:spLocks noGrp="1"/>
          </p:cNvSpPr>
          <p:nvPr>
            <p:ph type="sldNum" sz="quarter" idx="12"/>
          </p:nvPr>
        </p:nvSpPr>
        <p:spPr/>
        <p:txBody>
          <a:bodyPr/>
          <a:lstStyle>
            <a:lvl1pPr>
              <a:defRPr/>
            </a:lvl1pPr>
          </a:lstStyle>
          <a:p>
            <a:pPr>
              <a:defRPr/>
            </a:pPr>
            <a:fld id="{A9CAF773-A624-D54C-931E-D68E1EB60F9E}" type="slidenum">
              <a:rPr lang="ru-RU" altLang="en-UZ"/>
              <a:pPr>
                <a:defRPr/>
              </a:pPr>
              <a:t>‹#›</a:t>
            </a:fld>
            <a:endParaRPr lang="ru-RU" altLang="en-UZ"/>
          </a:p>
        </p:txBody>
      </p:sp>
    </p:spTree>
    <p:extLst>
      <p:ext uri="{BB962C8B-B14F-4D97-AF65-F5344CB8AC3E}">
        <p14:creationId xmlns:p14="http://schemas.microsoft.com/office/powerpoint/2010/main" val="1614892067"/>
      </p:ext>
    </p:extLst>
  </p:cSld>
  <p:clrMapOvr>
    <a:masterClrMapping/>
  </p:clrMapOvr>
  <p:transition spd="slow" advTm="4000">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a:extLst>
              <a:ext uri="{FF2B5EF4-FFF2-40B4-BE49-F238E27FC236}">
                <a16:creationId xmlns:a16="http://schemas.microsoft.com/office/drawing/2014/main" id="{0D1B031E-FE0F-3655-8A8C-44A36C597372}"/>
              </a:ext>
            </a:extLst>
          </p:cNvPr>
          <p:cNvSpPr>
            <a:spLocks noGrp="1"/>
          </p:cNvSpPr>
          <p:nvPr>
            <p:ph type="dt" sz="half" idx="10"/>
          </p:nvPr>
        </p:nvSpPr>
        <p:spPr/>
        <p:txBody>
          <a:bodyPr/>
          <a:lstStyle>
            <a:lvl1pPr>
              <a:defRPr/>
            </a:lvl1pPr>
          </a:lstStyle>
          <a:p>
            <a:pPr>
              <a:defRPr/>
            </a:pPr>
            <a:fld id="{A0F0DE2D-B8D4-EE47-806C-0035FEFE2CBF}" type="datetimeFigureOut">
              <a:rPr lang="ru-RU"/>
              <a:pPr>
                <a:defRPr/>
              </a:pPr>
              <a:t>09.06.2024</a:t>
            </a:fld>
            <a:endParaRPr lang="ru-RU"/>
          </a:p>
        </p:txBody>
      </p:sp>
      <p:sp>
        <p:nvSpPr>
          <p:cNvPr id="4" name="Нижний колонтитул 4">
            <a:extLst>
              <a:ext uri="{FF2B5EF4-FFF2-40B4-BE49-F238E27FC236}">
                <a16:creationId xmlns:a16="http://schemas.microsoft.com/office/drawing/2014/main" id="{1C6986F7-E703-0812-40E6-52ADB376CA3B}"/>
              </a:ext>
            </a:extLst>
          </p:cNvPr>
          <p:cNvSpPr>
            <a:spLocks noGrp="1"/>
          </p:cNvSpPr>
          <p:nvPr>
            <p:ph type="ftr" sz="quarter" idx="11"/>
          </p:nvPr>
        </p:nvSpPr>
        <p:spPr/>
        <p:txBody>
          <a:bodyPr/>
          <a:lstStyle>
            <a:lvl1pPr>
              <a:defRPr/>
            </a:lvl1pPr>
          </a:lstStyle>
          <a:p>
            <a:pPr>
              <a:defRPr/>
            </a:pPr>
            <a:endParaRPr lang="ru-RU"/>
          </a:p>
        </p:txBody>
      </p:sp>
      <p:sp>
        <p:nvSpPr>
          <p:cNvPr id="5" name="Номер слайда 5">
            <a:extLst>
              <a:ext uri="{FF2B5EF4-FFF2-40B4-BE49-F238E27FC236}">
                <a16:creationId xmlns:a16="http://schemas.microsoft.com/office/drawing/2014/main" id="{1E2293AD-F59A-25E9-4172-47AB74178214}"/>
              </a:ext>
            </a:extLst>
          </p:cNvPr>
          <p:cNvSpPr>
            <a:spLocks noGrp="1"/>
          </p:cNvSpPr>
          <p:nvPr>
            <p:ph type="sldNum" sz="quarter" idx="12"/>
          </p:nvPr>
        </p:nvSpPr>
        <p:spPr/>
        <p:txBody>
          <a:bodyPr/>
          <a:lstStyle>
            <a:lvl1pPr>
              <a:defRPr/>
            </a:lvl1pPr>
          </a:lstStyle>
          <a:p>
            <a:pPr>
              <a:defRPr/>
            </a:pPr>
            <a:fld id="{549549E8-5308-E242-A26F-90F92C3340FC}" type="slidenum">
              <a:rPr lang="ru-RU" altLang="en-UZ"/>
              <a:pPr>
                <a:defRPr/>
              </a:pPr>
              <a:t>‹#›</a:t>
            </a:fld>
            <a:endParaRPr lang="ru-RU" altLang="en-UZ"/>
          </a:p>
        </p:txBody>
      </p:sp>
    </p:spTree>
    <p:extLst>
      <p:ext uri="{BB962C8B-B14F-4D97-AF65-F5344CB8AC3E}">
        <p14:creationId xmlns:p14="http://schemas.microsoft.com/office/powerpoint/2010/main" val="3400806260"/>
      </p:ext>
    </p:extLst>
  </p:cSld>
  <p:clrMapOvr>
    <a:masterClrMapping/>
  </p:clrMapOvr>
  <p:transition spd="slow" advTm="4000">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2506" y="4406901"/>
            <a:ext cx="84201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355E6B87-1917-7FA6-766A-2DF29F3AC53E}"/>
              </a:ext>
            </a:extLst>
          </p:cNvPr>
          <p:cNvSpPr>
            <a:spLocks noGrp="1"/>
          </p:cNvSpPr>
          <p:nvPr>
            <p:ph type="dt" sz="half" idx="10"/>
          </p:nvPr>
        </p:nvSpPr>
        <p:spPr/>
        <p:txBody>
          <a:bodyPr/>
          <a:lstStyle>
            <a:lvl1pPr>
              <a:defRPr/>
            </a:lvl1pPr>
          </a:lstStyle>
          <a:p>
            <a:pPr>
              <a:defRPr/>
            </a:pPr>
            <a:fld id="{CE03AFB3-1C84-D647-91FA-79508D2493B5}" type="datetimeFigureOut">
              <a:rPr lang="ru-RU"/>
              <a:pPr>
                <a:defRPr/>
              </a:pPr>
              <a:t>09.06.2024</a:t>
            </a:fld>
            <a:endParaRPr lang="ru-RU"/>
          </a:p>
        </p:txBody>
      </p:sp>
      <p:sp>
        <p:nvSpPr>
          <p:cNvPr id="5" name="Нижний колонтитул 4">
            <a:extLst>
              <a:ext uri="{FF2B5EF4-FFF2-40B4-BE49-F238E27FC236}">
                <a16:creationId xmlns:a16="http://schemas.microsoft.com/office/drawing/2014/main" id="{15D9465A-5025-8AAD-DE4F-411689A337A1}"/>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B00003DF-5544-C2FB-CB3E-E6EA84B205BD}"/>
              </a:ext>
            </a:extLst>
          </p:cNvPr>
          <p:cNvSpPr>
            <a:spLocks noGrp="1"/>
          </p:cNvSpPr>
          <p:nvPr>
            <p:ph type="sldNum" sz="quarter" idx="12"/>
          </p:nvPr>
        </p:nvSpPr>
        <p:spPr/>
        <p:txBody>
          <a:bodyPr/>
          <a:lstStyle>
            <a:lvl1pPr>
              <a:defRPr/>
            </a:lvl1pPr>
          </a:lstStyle>
          <a:p>
            <a:pPr>
              <a:defRPr/>
            </a:pPr>
            <a:fld id="{13F0451E-52A3-3D47-9605-1ABEA52E8D90}" type="slidenum">
              <a:rPr lang="ru-RU" altLang="en-UZ"/>
              <a:pPr>
                <a:defRPr/>
              </a:pPr>
              <a:t>‹#›</a:t>
            </a:fld>
            <a:endParaRPr lang="ru-RU" altLang="en-UZ"/>
          </a:p>
        </p:txBody>
      </p:sp>
    </p:spTree>
    <p:extLst>
      <p:ext uri="{BB962C8B-B14F-4D97-AF65-F5344CB8AC3E}">
        <p14:creationId xmlns:p14="http://schemas.microsoft.com/office/powerpoint/2010/main" val="8845319"/>
      </p:ext>
    </p:extLst>
  </p:cSld>
  <p:clrMapOvr>
    <a:masterClrMapping/>
  </p:clrMapOvr>
  <p:transition spd="slow" advTm="4000">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a:extLst>
              <a:ext uri="{FF2B5EF4-FFF2-40B4-BE49-F238E27FC236}">
                <a16:creationId xmlns:a16="http://schemas.microsoft.com/office/drawing/2014/main" id="{5115E1E0-B2FE-EEB0-DCBD-B305CFD6F20F}"/>
              </a:ext>
            </a:extLst>
          </p:cNvPr>
          <p:cNvSpPr>
            <a:spLocks noGrp="1"/>
          </p:cNvSpPr>
          <p:nvPr>
            <p:ph type="dt" sz="half" idx="10"/>
          </p:nvPr>
        </p:nvSpPr>
        <p:spPr/>
        <p:txBody>
          <a:bodyPr/>
          <a:lstStyle>
            <a:lvl1pPr>
              <a:defRPr/>
            </a:lvl1pPr>
          </a:lstStyle>
          <a:p>
            <a:pPr>
              <a:defRPr/>
            </a:pPr>
            <a:fld id="{EB785C00-39CB-A04A-A2E3-7E8578F98246}" type="datetimeFigureOut">
              <a:rPr lang="ru-RU"/>
              <a:pPr>
                <a:defRPr/>
              </a:pPr>
              <a:t>09.06.2024</a:t>
            </a:fld>
            <a:endParaRPr lang="ru-RU"/>
          </a:p>
        </p:txBody>
      </p:sp>
      <p:sp>
        <p:nvSpPr>
          <p:cNvPr id="3" name="Нижний колонтитул 4">
            <a:extLst>
              <a:ext uri="{FF2B5EF4-FFF2-40B4-BE49-F238E27FC236}">
                <a16:creationId xmlns:a16="http://schemas.microsoft.com/office/drawing/2014/main" id="{34BCE205-7A3A-0FF7-9526-ABC8F3D51B19}"/>
              </a:ext>
            </a:extLst>
          </p:cNvPr>
          <p:cNvSpPr>
            <a:spLocks noGrp="1"/>
          </p:cNvSpPr>
          <p:nvPr>
            <p:ph type="ftr" sz="quarter" idx="11"/>
          </p:nvPr>
        </p:nvSpPr>
        <p:spPr/>
        <p:txBody>
          <a:bodyPr/>
          <a:lstStyle>
            <a:lvl1pPr>
              <a:defRPr/>
            </a:lvl1pPr>
          </a:lstStyle>
          <a:p>
            <a:pPr>
              <a:defRPr/>
            </a:pPr>
            <a:endParaRPr lang="ru-RU"/>
          </a:p>
        </p:txBody>
      </p:sp>
      <p:sp>
        <p:nvSpPr>
          <p:cNvPr id="4" name="Номер слайда 5">
            <a:extLst>
              <a:ext uri="{FF2B5EF4-FFF2-40B4-BE49-F238E27FC236}">
                <a16:creationId xmlns:a16="http://schemas.microsoft.com/office/drawing/2014/main" id="{B5444D77-03B7-76D0-4956-2C4727BB44BA}"/>
              </a:ext>
            </a:extLst>
          </p:cNvPr>
          <p:cNvSpPr>
            <a:spLocks noGrp="1"/>
          </p:cNvSpPr>
          <p:nvPr>
            <p:ph type="sldNum" sz="quarter" idx="12"/>
          </p:nvPr>
        </p:nvSpPr>
        <p:spPr/>
        <p:txBody>
          <a:bodyPr/>
          <a:lstStyle>
            <a:lvl1pPr>
              <a:defRPr/>
            </a:lvl1pPr>
          </a:lstStyle>
          <a:p>
            <a:pPr>
              <a:defRPr/>
            </a:pPr>
            <a:fld id="{C504D93E-37EB-AB44-9CB9-B4938E2F2771}" type="slidenum">
              <a:rPr lang="ru-RU" altLang="en-UZ"/>
              <a:pPr>
                <a:defRPr/>
              </a:pPr>
              <a:t>‹#›</a:t>
            </a:fld>
            <a:endParaRPr lang="ru-RU" altLang="en-UZ"/>
          </a:p>
        </p:txBody>
      </p:sp>
    </p:spTree>
    <p:extLst>
      <p:ext uri="{BB962C8B-B14F-4D97-AF65-F5344CB8AC3E}">
        <p14:creationId xmlns:p14="http://schemas.microsoft.com/office/powerpoint/2010/main" val="749322091"/>
      </p:ext>
    </p:extLst>
  </p:cSld>
  <p:clrMapOvr>
    <a:masterClrMapping/>
  </p:clrMapOvr>
  <p:transition spd="slow" advTm="4000">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0" y="273050"/>
            <a:ext cx="3259006"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a:extLst>
              <a:ext uri="{FF2B5EF4-FFF2-40B4-BE49-F238E27FC236}">
                <a16:creationId xmlns:a16="http://schemas.microsoft.com/office/drawing/2014/main" id="{4A1C8D65-C204-9BB8-8365-77A8FCF37BFF}"/>
              </a:ext>
            </a:extLst>
          </p:cNvPr>
          <p:cNvSpPr>
            <a:spLocks noGrp="1"/>
          </p:cNvSpPr>
          <p:nvPr>
            <p:ph type="dt" sz="half" idx="10"/>
          </p:nvPr>
        </p:nvSpPr>
        <p:spPr/>
        <p:txBody>
          <a:bodyPr/>
          <a:lstStyle>
            <a:lvl1pPr>
              <a:defRPr/>
            </a:lvl1pPr>
          </a:lstStyle>
          <a:p>
            <a:pPr>
              <a:defRPr/>
            </a:pPr>
            <a:fld id="{50AE031B-2C3C-1B4B-990F-D8C1021B1D12}" type="datetimeFigureOut">
              <a:rPr lang="ru-RU"/>
              <a:pPr>
                <a:defRPr/>
              </a:pPr>
              <a:t>09.06.2024</a:t>
            </a:fld>
            <a:endParaRPr lang="ru-RU"/>
          </a:p>
        </p:txBody>
      </p:sp>
      <p:sp>
        <p:nvSpPr>
          <p:cNvPr id="6" name="Нижний колонтитул 4">
            <a:extLst>
              <a:ext uri="{FF2B5EF4-FFF2-40B4-BE49-F238E27FC236}">
                <a16:creationId xmlns:a16="http://schemas.microsoft.com/office/drawing/2014/main" id="{D76315D5-73C4-49B0-9A78-31E83E27829E}"/>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976AC257-4F5E-A565-D8BB-D7CC1DC3476A}"/>
              </a:ext>
            </a:extLst>
          </p:cNvPr>
          <p:cNvSpPr>
            <a:spLocks noGrp="1"/>
          </p:cNvSpPr>
          <p:nvPr>
            <p:ph type="sldNum" sz="quarter" idx="12"/>
          </p:nvPr>
        </p:nvSpPr>
        <p:spPr/>
        <p:txBody>
          <a:bodyPr/>
          <a:lstStyle>
            <a:lvl1pPr>
              <a:defRPr/>
            </a:lvl1pPr>
          </a:lstStyle>
          <a:p>
            <a:pPr>
              <a:defRPr/>
            </a:pPr>
            <a:fld id="{4B937BAD-2EF7-344C-9D05-13B6853F6688}" type="slidenum">
              <a:rPr lang="ru-RU" altLang="en-UZ"/>
              <a:pPr>
                <a:defRPr/>
              </a:pPr>
              <a:t>‹#›</a:t>
            </a:fld>
            <a:endParaRPr lang="ru-RU" altLang="en-UZ"/>
          </a:p>
        </p:txBody>
      </p:sp>
    </p:spTree>
    <p:extLst>
      <p:ext uri="{BB962C8B-B14F-4D97-AF65-F5344CB8AC3E}">
        <p14:creationId xmlns:p14="http://schemas.microsoft.com/office/powerpoint/2010/main" val="1228980925"/>
      </p:ext>
    </p:extLst>
  </p:cSld>
  <p:clrMapOvr>
    <a:masterClrMapping/>
  </p:clrMapOvr>
  <p:transition spd="slow" advTm="4000">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41645" y="4800600"/>
            <a:ext cx="59436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a:extLst>
              <a:ext uri="{FF2B5EF4-FFF2-40B4-BE49-F238E27FC236}">
                <a16:creationId xmlns:a16="http://schemas.microsoft.com/office/drawing/2014/main" id="{24EC2EC3-277F-CCDC-9EDC-47C05EB444EF}"/>
              </a:ext>
            </a:extLst>
          </p:cNvPr>
          <p:cNvSpPr>
            <a:spLocks noGrp="1"/>
          </p:cNvSpPr>
          <p:nvPr>
            <p:ph type="dt" sz="half" idx="10"/>
          </p:nvPr>
        </p:nvSpPr>
        <p:spPr/>
        <p:txBody>
          <a:bodyPr/>
          <a:lstStyle>
            <a:lvl1pPr>
              <a:defRPr/>
            </a:lvl1pPr>
          </a:lstStyle>
          <a:p>
            <a:pPr>
              <a:defRPr/>
            </a:pPr>
            <a:fld id="{22637B2B-0756-3B4C-931F-855734C0E192}" type="datetimeFigureOut">
              <a:rPr lang="ru-RU"/>
              <a:pPr>
                <a:defRPr/>
              </a:pPr>
              <a:t>09.06.2024</a:t>
            </a:fld>
            <a:endParaRPr lang="ru-RU"/>
          </a:p>
        </p:txBody>
      </p:sp>
      <p:sp>
        <p:nvSpPr>
          <p:cNvPr id="6" name="Нижний колонтитул 4">
            <a:extLst>
              <a:ext uri="{FF2B5EF4-FFF2-40B4-BE49-F238E27FC236}">
                <a16:creationId xmlns:a16="http://schemas.microsoft.com/office/drawing/2014/main" id="{E0FA9903-1EEC-0014-7A7B-EC1E82B74B74}"/>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0C19CDC4-C30D-A132-E801-8FE02AAF1BFB}"/>
              </a:ext>
            </a:extLst>
          </p:cNvPr>
          <p:cNvSpPr>
            <a:spLocks noGrp="1"/>
          </p:cNvSpPr>
          <p:nvPr>
            <p:ph type="sldNum" sz="quarter" idx="12"/>
          </p:nvPr>
        </p:nvSpPr>
        <p:spPr/>
        <p:txBody>
          <a:bodyPr/>
          <a:lstStyle>
            <a:lvl1pPr>
              <a:defRPr/>
            </a:lvl1pPr>
          </a:lstStyle>
          <a:p>
            <a:pPr>
              <a:defRPr/>
            </a:pPr>
            <a:fld id="{CD4434E5-9ADE-404A-B0EB-4BB25283C8DD}" type="slidenum">
              <a:rPr lang="ru-RU" altLang="en-UZ"/>
              <a:pPr>
                <a:defRPr/>
              </a:pPr>
              <a:t>‹#›</a:t>
            </a:fld>
            <a:endParaRPr lang="ru-RU" altLang="en-UZ"/>
          </a:p>
        </p:txBody>
      </p:sp>
    </p:spTree>
    <p:extLst>
      <p:ext uri="{BB962C8B-B14F-4D97-AF65-F5344CB8AC3E}">
        <p14:creationId xmlns:p14="http://schemas.microsoft.com/office/powerpoint/2010/main" val="300803630"/>
      </p:ext>
    </p:extLst>
  </p:cSld>
  <p:clrMapOvr>
    <a:masterClrMapping/>
  </p:clrMapOvr>
  <p:transition spd="slow" advTm="4000">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CC99E1D-3F04-D8D1-091B-68F3A88F3A98}"/>
              </a:ext>
            </a:extLst>
          </p:cNvPr>
          <p:cNvSpPr>
            <a:spLocks noGrp="1"/>
          </p:cNvSpPr>
          <p:nvPr>
            <p:ph type="dt" sz="half" idx="10"/>
          </p:nvPr>
        </p:nvSpPr>
        <p:spPr/>
        <p:txBody>
          <a:bodyPr/>
          <a:lstStyle>
            <a:lvl1pPr>
              <a:defRPr/>
            </a:lvl1pPr>
          </a:lstStyle>
          <a:p>
            <a:pPr>
              <a:defRPr/>
            </a:pPr>
            <a:fld id="{3CA9AB44-B7D1-674D-BF28-1B55B74B2D42}" type="datetimeFigureOut">
              <a:rPr lang="ru-RU"/>
              <a:pPr>
                <a:defRPr/>
              </a:pPr>
              <a:t>09.06.2024</a:t>
            </a:fld>
            <a:endParaRPr lang="ru-RU"/>
          </a:p>
        </p:txBody>
      </p:sp>
      <p:sp>
        <p:nvSpPr>
          <p:cNvPr id="5" name="Нижний колонтитул 4">
            <a:extLst>
              <a:ext uri="{FF2B5EF4-FFF2-40B4-BE49-F238E27FC236}">
                <a16:creationId xmlns:a16="http://schemas.microsoft.com/office/drawing/2014/main" id="{529E4909-0F53-9274-7504-3B286437D315}"/>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FC2BB644-C47C-E3D5-8EA3-CAE1DC7BD7EC}"/>
              </a:ext>
            </a:extLst>
          </p:cNvPr>
          <p:cNvSpPr>
            <a:spLocks noGrp="1"/>
          </p:cNvSpPr>
          <p:nvPr>
            <p:ph type="sldNum" sz="quarter" idx="12"/>
          </p:nvPr>
        </p:nvSpPr>
        <p:spPr/>
        <p:txBody>
          <a:bodyPr/>
          <a:lstStyle>
            <a:lvl1pPr>
              <a:defRPr/>
            </a:lvl1pPr>
          </a:lstStyle>
          <a:p>
            <a:pPr>
              <a:defRPr/>
            </a:pPr>
            <a:fld id="{AC154700-8376-EB41-9C88-CDE32BBE661D}" type="slidenum">
              <a:rPr lang="ru-RU" altLang="en-UZ"/>
              <a:pPr>
                <a:defRPr/>
              </a:pPr>
              <a:t>‹#›</a:t>
            </a:fld>
            <a:endParaRPr lang="ru-RU" altLang="en-UZ"/>
          </a:p>
        </p:txBody>
      </p:sp>
    </p:spTree>
    <p:extLst>
      <p:ext uri="{BB962C8B-B14F-4D97-AF65-F5344CB8AC3E}">
        <p14:creationId xmlns:p14="http://schemas.microsoft.com/office/powerpoint/2010/main" val="2035489932"/>
      </p:ext>
    </p:extLst>
  </p:cSld>
  <p:clrMapOvr>
    <a:masterClrMapping/>
  </p:clrMapOvr>
  <p:transition spd="slow" advTm="4000">
    <p:fade thruBlk="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181850" y="274639"/>
            <a:ext cx="222885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95300" y="274639"/>
            <a:ext cx="652145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C84A411-80AA-7C53-F7E3-13D04BEF336D}"/>
              </a:ext>
            </a:extLst>
          </p:cNvPr>
          <p:cNvSpPr>
            <a:spLocks noGrp="1"/>
          </p:cNvSpPr>
          <p:nvPr>
            <p:ph type="dt" sz="half" idx="10"/>
          </p:nvPr>
        </p:nvSpPr>
        <p:spPr/>
        <p:txBody>
          <a:bodyPr/>
          <a:lstStyle>
            <a:lvl1pPr>
              <a:defRPr/>
            </a:lvl1pPr>
          </a:lstStyle>
          <a:p>
            <a:pPr>
              <a:defRPr/>
            </a:pPr>
            <a:fld id="{EF6D178B-FBB4-474C-AE61-238DFBDFFF61}" type="datetimeFigureOut">
              <a:rPr lang="ru-RU"/>
              <a:pPr>
                <a:defRPr/>
              </a:pPr>
              <a:t>09.06.2024</a:t>
            </a:fld>
            <a:endParaRPr lang="ru-RU"/>
          </a:p>
        </p:txBody>
      </p:sp>
      <p:sp>
        <p:nvSpPr>
          <p:cNvPr id="5" name="Нижний колонтитул 4">
            <a:extLst>
              <a:ext uri="{FF2B5EF4-FFF2-40B4-BE49-F238E27FC236}">
                <a16:creationId xmlns:a16="http://schemas.microsoft.com/office/drawing/2014/main" id="{98C59BC3-4DE3-DBFD-D048-F3B3A08D1D6D}"/>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59AAEE2F-714D-F445-DFF2-CAFB74F9CD9A}"/>
              </a:ext>
            </a:extLst>
          </p:cNvPr>
          <p:cNvSpPr>
            <a:spLocks noGrp="1"/>
          </p:cNvSpPr>
          <p:nvPr>
            <p:ph type="sldNum" sz="quarter" idx="12"/>
          </p:nvPr>
        </p:nvSpPr>
        <p:spPr/>
        <p:txBody>
          <a:bodyPr/>
          <a:lstStyle>
            <a:lvl1pPr>
              <a:defRPr/>
            </a:lvl1pPr>
          </a:lstStyle>
          <a:p>
            <a:pPr>
              <a:defRPr/>
            </a:pPr>
            <a:fld id="{3B106683-050B-C846-BEB9-4B139377B67C}" type="slidenum">
              <a:rPr lang="ru-RU" altLang="en-UZ"/>
              <a:pPr>
                <a:defRPr/>
              </a:pPr>
              <a:t>‹#›</a:t>
            </a:fld>
            <a:endParaRPr lang="ru-RU" altLang="en-UZ"/>
          </a:p>
        </p:txBody>
      </p:sp>
    </p:spTree>
    <p:extLst>
      <p:ext uri="{BB962C8B-B14F-4D97-AF65-F5344CB8AC3E}">
        <p14:creationId xmlns:p14="http://schemas.microsoft.com/office/powerpoint/2010/main" val="3146631022"/>
      </p:ext>
    </p:extLst>
  </p:cSld>
  <p:clrMapOvr>
    <a:masterClrMapping/>
  </p:clrMapOvr>
  <p:transition spd="slow" advTm="4000">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a:extLst>
              <a:ext uri="{FF2B5EF4-FFF2-40B4-BE49-F238E27FC236}">
                <a16:creationId xmlns:a16="http://schemas.microsoft.com/office/drawing/2014/main" id="{1D7C9D83-0928-B62A-9F28-ADB5074334DD}"/>
              </a:ext>
            </a:extLst>
          </p:cNvPr>
          <p:cNvSpPr>
            <a:spLocks noGrp="1"/>
          </p:cNvSpPr>
          <p:nvPr>
            <p:ph type="dt" sz="half" idx="10"/>
          </p:nvPr>
        </p:nvSpPr>
        <p:spPr/>
        <p:txBody>
          <a:bodyPr/>
          <a:lstStyle>
            <a:lvl1pPr>
              <a:defRPr/>
            </a:lvl1pPr>
          </a:lstStyle>
          <a:p>
            <a:pPr>
              <a:defRPr/>
            </a:pPr>
            <a:fld id="{910E3D89-8257-4B48-A105-54205AA97FB1}" type="datetimeFigureOut">
              <a:rPr lang="ru-RU"/>
              <a:pPr>
                <a:defRPr/>
              </a:pPr>
              <a:t>09.06.2024</a:t>
            </a:fld>
            <a:endParaRPr lang="ru-RU"/>
          </a:p>
        </p:txBody>
      </p:sp>
      <p:sp>
        <p:nvSpPr>
          <p:cNvPr id="6" name="Нижний колонтитул 4">
            <a:extLst>
              <a:ext uri="{FF2B5EF4-FFF2-40B4-BE49-F238E27FC236}">
                <a16:creationId xmlns:a16="http://schemas.microsoft.com/office/drawing/2014/main" id="{082287EF-EC46-6E4B-01DD-F8B423BF5FC1}"/>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9949DDFE-3C17-27E5-537A-AF2CB8D92BCA}"/>
              </a:ext>
            </a:extLst>
          </p:cNvPr>
          <p:cNvSpPr>
            <a:spLocks noGrp="1"/>
          </p:cNvSpPr>
          <p:nvPr>
            <p:ph type="sldNum" sz="quarter" idx="12"/>
          </p:nvPr>
        </p:nvSpPr>
        <p:spPr/>
        <p:txBody>
          <a:bodyPr/>
          <a:lstStyle>
            <a:lvl1pPr>
              <a:defRPr/>
            </a:lvl1pPr>
          </a:lstStyle>
          <a:p>
            <a:pPr>
              <a:defRPr/>
            </a:pPr>
            <a:fld id="{5A8447E0-1D8C-2A4E-8CAE-AA2D5B4E3E25}" type="slidenum">
              <a:rPr lang="ru-RU" altLang="en-UZ"/>
              <a:pPr>
                <a:defRPr/>
              </a:pPr>
              <a:t>‹#›</a:t>
            </a:fld>
            <a:endParaRPr lang="ru-RU" altLang="en-UZ"/>
          </a:p>
        </p:txBody>
      </p:sp>
    </p:spTree>
    <p:extLst>
      <p:ext uri="{BB962C8B-B14F-4D97-AF65-F5344CB8AC3E}">
        <p14:creationId xmlns:p14="http://schemas.microsoft.com/office/powerpoint/2010/main" val="2466210997"/>
      </p:ext>
    </p:extLst>
  </p:cSld>
  <p:clrMapOvr>
    <a:masterClrMapping/>
  </p:clrMapOvr>
  <p:transition spd="slow" advTm="4000">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a:extLst>
              <a:ext uri="{FF2B5EF4-FFF2-40B4-BE49-F238E27FC236}">
                <a16:creationId xmlns:a16="http://schemas.microsoft.com/office/drawing/2014/main" id="{9FAEF97D-12D3-B8C8-6467-E27E765F4753}"/>
              </a:ext>
            </a:extLst>
          </p:cNvPr>
          <p:cNvSpPr>
            <a:spLocks noGrp="1"/>
          </p:cNvSpPr>
          <p:nvPr>
            <p:ph type="dt" sz="half" idx="10"/>
          </p:nvPr>
        </p:nvSpPr>
        <p:spPr/>
        <p:txBody>
          <a:bodyPr/>
          <a:lstStyle>
            <a:lvl1pPr>
              <a:defRPr/>
            </a:lvl1pPr>
          </a:lstStyle>
          <a:p>
            <a:pPr>
              <a:defRPr/>
            </a:pPr>
            <a:fld id="{0B06B03B-0B45-E54C-907E-91248BE5AF2A}" type="datetimeFigureOut">
              <a:rPr lang="ru-RU"/>
              <a:pPr>
                <a:defRPr/>
              </a:pPr>
              <a:t>09.06.2024</a:t>
            </a:fld>
            <a:endParaRPr lang="ru-RU"/>
          </a:p>
        </p:txBody>
      </p:sp>
      <p:sp>
        <p:nvSpPr>
          <p:cNvPr id="8" name="Нижний колонтитул 4">
            <a:extLst>
              <a:ext uri="{FF2B5EF4-FFF2-40B4-BE49-F238E27FC236}">
                <a16:creationId xmlns:a16="http://schemas.microsoft.com/office/drawing/2014/main" id="{DF61E748-C9CD-9F7B-842E-18C2BE077140}"/>
              </a:ext>
            </a:extLst>
          </p:cNvPr>
          <p:cNvSpPr>
            <a:spLocks noGrp="1"/>
          </p:cNvSpPr>
          <p:nvPr>
            <p:ph type="ftr" sz="quarter" idx="11"/>
          </p:nvPr>
        </p:nvSpPr>
        <p:spPr/>
        <p:txBody>
          <a:bodyPr/>
          <a:lstStyle>
            <a:lvl1pPr>
              <a:defRPr/>
            </a:lvl1pPr>
          </a:lstStyle>
          <a:p>
            <a:pPr>
              <a:defRPr/>
            </a:pPr>
            <a:endParaRPr lang="ru-RU"/>
          </a:p>
        </p:txBody>
      </p:sp>
      <p:sp>
        <p:nvSpPr>
          <p:cNvPr id="9" name="Номер слайда 5">
            <a:extLst>
              <a:ext uri="{FF2B5EF4-FFF2-40B4-BE49-F238E27FC236}">
                <a16:creationId xmlns:a16="http://schemas.microsoft.com/office/drawing/2014/main" id="{277FFE9B-553D-C297-27A0-D74B2ED75302}"/>
              </a:ext>
            </a:extLst>
          </p:cNvPr>
          <p:cNvSpPr>
            <a:spLocks noGrp="1"/>
          </p:cNvSpPr>
          <p:nvPr>
            <p:ph type="sldNum" sz="quarter" idx="12"/>
          </p:nvPr>
        </p:nvSpPr>
        <p:spPr/>
        <p:txBody>
          <a:bodyPr/>
          <a:lstStyle>
            <a:lvl1pPr>
              <a:defRPr/>
            </a:lvl1pPr>
          </a:lstStyle>
          <a:p>
            <a:pPr>
              <a:defRPr/>
            </a:pPr>
            <a:fld id="{47E6391F-8068-3946-9E82-AC4F7891F187}" type="slidenum">
              <a:rPr lang="ru-RU" altLang="en-UZ"/>
              <a:pPr>
                <a:defRPr/>
              </a:pPr>
              <a:t>‹#›</a:t>
            </a:fld>
            <a:endParaRPr lang="ru-RU" altLang="en-UZ"/>
          </a:p>
        </p:txBody>
      </p:sp>
    </p:spTree>
    <p:extLst>
      <p:ext uri="{BB962C8B-B14F-4D97-AF65-F5344CB8AC3E}">
        <p14:creationId xmlns:p14="http://schemas.microsoft.com/office/powerpoint/2010/main" val="320733595"/>
      </p:ext>
    </p:extLst>
  </p:cSld>
  <p:clrMapOvr>
    <a:masterClrMapping/>
  </p:clrMapOvr>
  <p:transition spd="slow" advTm="4000">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a:extLst>
              <a:ext uri="{FF2B5EF4-FFF2-40B4-BE49-F238E27FC236}">
                <a16:creationId xmlns:a16="http://schemas.microsoft.com/office/drawing/2014/main" id="{0179CA46-F1EF-C1F0-FE9E-857B48B434D7}"/>
              </a:ext>
            </a:extLst>
          </p:cNvPr>
          <p:cNvSpPr>
            <a:spLocks noGrp="1"/>
          </p:cNvSpPr>
          <p:nvPr>
            <p:ph type="dt" sz="half" idx="10"/>
          </p:nvPr>
        </p:nvSpPr>
        <p:spPr/>
        <p:txBody>
          <a:bodyPr/>
          <a:lstStyle>
            <a:lvl1pPr>
              <a:defRPr/>
            </a:lvl1pPr>
          </a:lstStyle>
          <a:p>
            <a:pPr>
              <a:defRPr/>
            </a:pPr>
            <a:fld id="{EE55EF99-2CA6-7F4C-8006-598638F82A33}" type="datetimeFigureOut">
              <a:rPr lang="ru-RU"/>
              <a:pPr>
                <a:defRPr/>
              </a:pPr>
              <a:t>09.06.2024</a:t>
            </a:fld>
            <a:endParaRPr lang="ru-RU"/>
          </a:p>
        </p:txBody>
      </p:sp>
      <p:sp>
        <p:nvSpPr>
          <p:cNvPr id="4" name="Нижний колонтитул 4">
            <a:extLst>
              <a:ext uri="{FF2B5EF4-FFF2-40B4-BE49-F238E27FC236}">
                <a16:creationId xmlns:a16="http://schemas.microsoft.com/office/drawing/2014/main" id="{9C280FCF-5755-D1A0-B831-EFBBDB8034EB}"/>
              </a:ext>
            </a:extLst>
          </p:cNvPr>
          <p:cNvSpPr>
            <a:spLocks noGrp="1"/>
          </p:cNvSpPr>
          <p:nvPr>
            <p:ph type="ftr" sz="quarter" idx="11"/>
          </p:nvPr>
        </p:nvSpPr>
        <p:spPr/>
        <p:txBody>
          <a:bodyPr/>
          <a:lstStyle>
            <a:lvl1pPr>
              <a:defRPr/>
            </a:lvl1pPr>
          </a:lstStyle>
          <a:p>
            <a:pPr>
              <a:defRPr/>
            </a:pPr>
            <a:endParaRPr lang="ru-RU"/>
          </a:p>
        </p:txBody>
      </p:sp>
      <p:sp>
        <p:nvSpPr>
          <p:cNvPr id="5" name="Номер слайда 5">
            <a:extLst>
              <a:ext uri="{FF2B5EF4-FFF2-40B4-BE49-F238E27FC236}">
                <a16:creationId xmlns:a16="http://schemas.microsoft.com/office/drawing/2014/main" id="{DD319CE0-074A-9EC3-8596-CD988B1E0937}"/>
              </a:ext>
            </a:extLst>
          </p:cNvPr>
          <p:cNvSpPr>
            <a:spLocks noGrp="1"/>
          </p:cNvSpPr>
          <p:nvPr>
            <p:ph type="sldNum" sz="quarter" idx="12"/>
          </p:nvPr>
        </p:nvSpPr>
        <p:spPr/>
        <p:txBody>
          <a:bodyPr/>
          <a:lstStyle>
            <a:lvl1pPr>
              <a:defRPr/>
            </a:lvl1pPr>
          </a:lstStyle>
          <a:p>
            <a:pPr>
              <a:defRPr/>
            </a:pPr>
            <a:fld id="{84C62BDC-C83F-6146-9B9A-C16387AE2314}" type="slidenum">
              <a:rPr lang="ru-RU" altLang="en-UZ"/>
              <a:pPr>
                <a:defRPr/>
              </a:pPr>
              <a:t>‹#›</a:t>
            </a:fld>
            <a:endParaRPr lang="ru-RU" altLang="en-UZ"/>
          </a:p>
        </p:txBody>
      </p:sp>
    </p:spTree>
    <p:extLst>
      <p:ext uri="{BB962C8B-B14F-4D97-AF65-F5344CB8AC3E}">
        <p14:creationId xmlns:p14="http://schemas.microsoft.com/office/powerpoint/2010/main" val="1618388894"/>
      </p:ext>
    </p:extLst>
  </p:cSld>
  <p:clrMapOvr>
    <a:masterClrMapping/>
  </p:clrMapOvr>
  <p:transition spd="slow" advTm="4000">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a:extLst>
              <a:ext uri="{FF2B5EF4-FFF2-40B4-BE49-F238E27FC236}">
                <a16:creationId xmlns:a16="http://schemas.microsoft.com/office/drawing/2014/main" id="{CD32E7ED-61D4-66AE-7CB7-F9D04EC23749}"/>
              </a:ext>
            </a:extLst>
          </p:cNvPr>
          <p:cNvSpPr>
            <a:spLocks noGrp="1"/>
          </p:cNvSpPr>
          <p:nvPr>
            <p:ph type="dt" sz="half" idx="10"/>
          </p:nvPr>
        </p:nvSpPr>
        <p:spPr/>
        <p:txBody>
          <a:bodyPr/>
          <a:lstStyle>
            <a:lvl1pPr>
              <a:defRPr/>
            </a:lvl1pPr>
          </a:lstStyle>
          <a:p>
            <a:pPr>
              <a:defRPr/>
            </a:pPr>
            <a:fld id="{B14C042B-341C-4A41-B1F0-B80DFD47ECDE}" type="datetimeFigureOut">
              <a:rPr lang="ru-RU"/>
              <a:pPr>
                <a:defRPr/>
              </a:pPr>
              <a:t>09.06.2024</a:t>
            </a:fld>
            <a:endParaRPr lang="ru-RU"/>
          </a:p>
        </p:txBody>
      </p:sp>
      <p:sp>
        <p:nvSpPr>
          <p:cNvPr id="3" name="Нижний колонтитул 4">
            <a:extLst>
              <a:ext uri="{FF2B5EF4-FFF2-40B4-BE49-F238E27FC236}">
                <a16:creationId xmlns:a16="http://schemas.microsoft.com/office/drawing/2014/main" id="{012AE0FC-BA0F-E82B-A241-5A37A834BCEA}"/>
              </a:ext>
            </a:extLst>
          </p:cNvPr>
          <p:cNvSpPr>
            <a:spLocks noGrp="1"/>
          </p:cNvSpPr>
          <p:nvPr>
            <p:ph type="ftr" sz="quarter" idx="11"/>
          </p:nvPr>
        </p:nvSpPr>
        <p:spPr/>
        <p:txBody>
          <a:bodyPr/>
          <a:lstStyle>
            <a:lvl1pPr>
              <a:defRPr/>
            </a:lvl1pPr>
          </a:lstStyle>
          <a:p>
            <a:pPr>
              <a:defRPr/>
            </a:pPr>
            <a:endParaRPr lang="ru-RU"/>
          </a:p>
        </p:txBody>
      </p:sp>
      <p:sp>
        <p:nvSpPr>
          <p:cNvPr id="4" name="Номер слайда 5">
            <a:extLst>
              <a:ext uri="{FF2B5EF4-FFF2-40B4-BE49-F238E27FC236}">
                <a16:creationId xmlns:a16="http://schemas.microsoft.com/office/drawing/2014/main" id="{47235963-2D89-4F25-F2BC-C43F056C0B7B}"/>
              </a:ext>
            </a:extLst>
          </p:cNvPr>
          <p:cNvSpPr>
            <a:spLocks noGrp="1"/>
          </p:cNvSpPr>
          <p:nvPr>
            <p:ph type="sldNum" sz="quarter" idx="12"/>
          </p:nvPr>
        </p:nvSpPr>
        <p:spPr/>
        <p:txBody>
          <a:bodyPr/>
          <a:lstStyle>
            <a:lvl1pPr>
              <a:defRPr/>
            </a:lvl1pPr>
          </a:lstStyle>
          <a:p>
            <a:pPr>
              <a:defRPr/>
            </a:pPr>
            <a:fld id="{F2B69DC4-B6BE-CF43-B2D9-AE44D3D7EC27}" type="slidenum">
              <a:rPr lang="ru-RU" altLang="en-UZ"/>
              <a:pPr>
                <a:defRPr/>
              </a:pPr>
              <a:t>‹#›</a:t>
            </a:fld>
            <a:endParaRPr lang="ru-RU" altLang="en-UZ"/>
          </a:p>
        </p:txBody>
      </p:sp>
    </p:spTree>
    <p:extLst>
      <p:ext uri="{BB962C8B-B14F-4D97-AF65-F5344CB8AC3E}">
        <p14:creationId xmlns:p14="http://schemas.microsoft.com/office/powerpoint/2010/main" val="4194530049"/>
      </p:ext>
    </p:extLst>
  </p:cSld>
  <p:clrMapOvr>
    <a:masterClrMapping/>
  </p:clrMapOvr>
  <p:transition spd="slow" advTm="4000">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0" y="273050"/>
            <a:ext cx="3259006"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a:extLst>
              <a:ext uri="{FF2B5EF4-FFF2-40B4-BE49-F238E27FC236}">
                <a16:creationId xmlns:a16="http://schemas.microsoft.com/office/drawing/2014/main" id="{8AB5E077-26C8-48C9-DBDD-A7B4EE69AE29}"/>
              </a:ext>
            </a:extLst>
          </p:cNvPr>
          <p:cNvSpPr>
            <a:spLocks noGrp="1"/>
          </p:cNvSpPr>
          <p:nvPr>
            <p:ph type="dt" sz="half" idx="10"/>
          </p:nvPr>
        </p:nvSpPr>
        <p:spPr/>
        <p:txBody>
          <a:bodyPr/>
          <a:lstStyle>
            <a:lvl1pPr>
              <a:defRPr/>
            </a:lvl1pPr>
          </a:lstStyle>
          <a:p>
            <a:pPr>
              <a:defRPr/>
            </a:pPr>
            <a:fld id="{C646EF11-28C3-3040-9C00-2C310969FFF3}" type="datetimeFigureOut">
              <a:rPr lang="ru-RU"/>
              <a:pPr>
                <a:defRPr/>
              </a:pPr>
              <a:t>09.06.2024</a:t>
            </a:fld>
            <a:endParaRPr lang="ru-RU"/>
          </a:p>
        </p:txBody>
      </p:sp>
      <p:sp>
        <p:nvSpPr>
          <p:cNvPr id="6" name="Нижний колонтитул 4">
            <a:extLst>
              <a:ext uri="{FF2B5EF4-FFF2-40B4-BE49-F238E27FC236}">
                <a16:creationId xmlns:a16="http://schemas.microsoft.com/office/drawing/2014/main" id="{81EBFEC6-2CA8-839C-5CCE-47CA58D8F6D5}"/>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BD16C108-7E47-DF39-0034-8C57C1CBB486}"/>
              </a:ext>
            </a:extLst>
          </p:cNvPr>
          <p:cNvSpPr>
            <a:spLocks noGrp="1"/>
          </p:cNvSpPr>
          <p:nvPr>
            <p:ph type="sldNum" sz="quarter" idx="12"/>
          </p:nvPr>
        </p:nvSpPr>
        <p:spPr/>
        <p:txBody>
          <a:bodyPr/>
          <a:lstStyle>
            <a:lvl1pPr>
              <a:defRPr/>
            </a:lvl1pPr>
          </a:lstStyle>
          <a:p>
            <a:pPr>
              <a:defRPr/>
            </a:pPr>
            <a:fld id="{60A5E1F6-35AE-114F-BE43-4458B7109DEA}" type="slidenum">
              <a:rPr lang="ru-RU" altLang="en-UZ"/>
              <a:pPr>
                <a:defRPr/>
              </a:pPr>
              <a:t>‹#›</a:t>
            </a:fld>
            <a:endParaRPr lang="ru-RU" altLang="en-UZ"/>
          </a:p>
        </p:txBody>
      </p:sp>
    </p:spTree>
    <p:extLst>
      <p:ext uri="{BB962C8B-B14F-4D97-AF65-F5344CB8AC3E}">
        <p14:creationId xmlns:p14="http://schemas.microsoft.com/office/powerpoint/2010/main" val="2788683752"/>
      </p:ext>
    </p:extLst>
  </p:cSld>
  <p:clrMapOvr>
    <a:masterClrMapping/>
  </p:clrMapOvr>
  <p:transition spd="slow" advTm="4000">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41645" y="4800600"/>
            <a:ext cx="59436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a:extLst>
              <a:ext uri="{FF2B5EF4-FFF2-40B4-BE49-F238E27FC236}">
                <a16:creationId xmlns:a16="http://schemas.microsoft.com/office/drawing/2014/main" id="{3791D955-B28B-C81F-02C7-089799511802}"/>
              </a:ext>
            </a:extLst>
          </p:cNvPr>
          <p:cNvSpPr>
            <a:spLocks noGrp="1"/>
          </p:cNvSpPr>
          <p:nvPr>
            <p:ph type="dt" sz="half" idx="10"/>
          </p:nvPr>
        </p:nvSpPr>
        <p:spPr/>
        <p:txBody>
          <a:bodyPr/>
          <a:lstStyle>
            <a:lvl1pPr>
              <a:defRPr/>
            </a:lvl1pPr>
          </a:lstStyle>
          <a:p>
            <a:pPr>
              <a:defRPr/>
            </a:pPr>
            <a:fld id="{85E8D6A5-67FD-C848-8F25-6D953C157DF2}" type="datetimeFigureOut">
              <a:rPr lang="ru-RU"/>
              <a:pPr>
                <a:defRPr/>
              </a:pPr>
              <a:t>09.06.2024</a:t>
            </a:fld>
            <a:endParaRPr lang="ru-RU"/>
          </a:p>
        </p:txBody>
      </p:sp>
      <p:sp>
        <p:nvSpPr>
          <p:cNvPr id="6" name="Нижний колонтитул 4">
            <a:extLst>
              <a:ext uri="{FF2B5EF4-FFF2-40B4-BE49-F238E27FC236}">
                <a16:creationId xmlns:a16="http://schemas.microsoft.com/office/drawing/2014/main" id="{B7312616-3903-D4D2-2148-0F027898392F}"/>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632658EC-3406-9B24-B68A-9C96A1F3DB1E}"/>
              </a:ext>
            </a:extLst>
          </p:cNvPr>
          <p:cNvSpPr>
            <a:spLocks noGrp="1"/>
          </p:cNvSpPr>
          <p:nvPr>
            <p:ph type="sldNum" sz="quarter" idx="12"/>
          </p:nvPr>
        </p:nvSpPr>
        <p:spPr/>
        <p:txBody>
          <a:bodyPr/>
          <a:lstStyle>
            <a:lvl1pPr>
              <a:defRPr/>
            </a:lvl1pPr>
          </a:lstStyle>
          <a:p>
            <a:pPr>
              <a:defRPr/>
            </a:pPr>
            <a:fld id="{76A8162F-736B-704E-85A0-70CF32145510}" type="slidenum">
              <a:rPr lang="ru-RU" altLang="en-UZ"/>
              <a:pPr>
                <a:defRPr/>
              </a:pPr>
              <a:t>‹#›</a:t>
            </a:fld>
            <a:endParaRPr lang="ru-RU" altLang="en-UZ"/>
          </a:p>
        </p:txBody>
      </p:sp>
    </p:spTree>
    <p:extLst>
      <p:ext uri="{BB962C8B-B14F-4D97-AF65-F5344CB8AC3E}">
        <p14:creationId xmlns:p14="http://schemas.microsoft.com/office/powerpoint/2010/main" val="1362113114"/>
      </p:ext>
    </p:extLst>
  </p:cSld>
  <p:clrMapOvr>
    <a:masterClrMapping/>
  </p:clrMapOvr>
  <p:transition spd="slow" advTm="4000">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a:extLst>
              <a:ext uri="{FF2B5EF4-FFF2-40B4-BE49-F238E27FC236}">
                <a16:creationId xmlns:a16="http://schemas.microsoft.com/office/drawing/2014/main" id="{F4CA281D-2F71-C929-0E51-E328CE4A0C5E}"/>
              </a:ext>
            </a:extLst>
          </p:cNvPr>
          <p:cNvSpPr>
            <a:spLocks noGrp="1"/>
          </p:cNvSpPr>
          <p:nvPr>
            <p:ph type="title"/>
          </p:nvPr>
        </p:nvSpPr>
        <p:spPr bwMode="auto">
          <a:xfrm>
            <a:off x="4953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27" name="Текст 2">
            <a:extLst>
              <a:ext uri="{FF2B5EF4-FFF2-40B4-BE49-F238E27FC236}">
                <a16:creationId xmlns:a16="http://schemas.microsoft.com/office/drawing/2014/main" id="{97758044-C5E8-FCEB-0AD5-EC29F06D7E1F}"/>
              </a:ext>
            </a:extLst>
          </p:cNvPr>
          <p:cNvSpPr>
            <a:spLocks noGrp="1"/>
          </p:cNvSpPr>
          <p:nvPr>
            <p:ph type="body" idx="1"/>
          </p:nvPr>
        </p:nvSpPr>
        <p:spPr bwMode="auto">
          <a:xfrm>
            <a:off x="495300" y="160020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a:extLst>
              <a:ext uri="{FF2B5EF4-FFF2-40B4-BE49-F238E27FC236}">
                <a16:creationId xmlns:a16="http://schemas.microsoft.com/office/drawing/2014/main" id="{ACE8F5D1-D384-5C6D-E749-1AE1600A07E5}"/>
              </a:ext>
            </a:extLst>
          </p:cNvPr>
          <p:cNvSpPr>
            <a:spLocks noGrp="1"/>
          </p:cNvSpPr>
          <p:nvPr>
            <p:ph type="dt" sz="half" idx="2"/>
          </p:nvPr>
        </p:nvSpPr>
        <p:spPr>
          <a:xfrm>
            <a:off x="495300" y="6356350"/>
            <a:ext cx="2311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9D6819CC-16F1-C247-9970-E9F62D5CCE66}" type="datetimeFigureOut">
              <a:rPr lang="ru-RU"/>
              <a:pPr>
                <a:defRPr/>
              </a:pPr>
              <a:t>09.06.2024</a:t>
            </a:fld>
            <a:endParaRPr lang="ru-RU"/>
          </a:p>
        </p:txBody>
      </p:sp>
      <p:sp>
        <p:nvSpPr>
          <p:cNvPr id="5" name="Нижний колонтитул 4">
            <a:extLst>
              <a:ext uri="{FF2B5EF4-FFF2-40B4-BE49-F238E27FC236}">
                <a16:creationId xmlns:a16="http://schemas.microsoft.com/office/drawing/2014/main" id="{029225CC-F1C0-0A6C-3E29-29581583FE9E}"/>
              </a:ext>
            </a:extLst>
          </p:cNvPr>
          <p:cNvSpPr>
            <a:spLocks noGrp="1"/>
          </p:cNvSpPr>
          <p:nvPr>
            <p:ph type="ftr" sz="quarter" idx="3"/>
          </p:nvPr>
        </p:nvSpPr>
        <p:spPr>
          <a:xfrm>
            <a:off x="3384550" y="6356350"/>
            <a:ext cx="31369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ru-RU"/>
          </a:p>
        </p:txBody>
      </p:sp>
      <p:sp>
        <p:nvSpPr>
          <p:cNvPr id="6" name="Номер слайда 5">
            <a:extLst>
              <a:ext uri="{FF2B5EF4-FFF2-40B4-BE49-F238E27FC236}">
                <a16:creationId xmlns:a16="http://schemas.microsoft.com/office/drawing/2014/main" id="{49007183-956E-73A6-23E0-6CAE480B749F}"/>
              </a:ext>
            </a:extLst>
          </p:cNvPr>
          <p:cNvSpPr>
            <a:spLocks noGrp="1"/>
          </p:cNvSpPr>
          <p:nvPr>
            <p:ph type="sldNum" sz="quarter" idx="4"/>
          </p:nvPr>
        </p:nvSpPr>
        <p:spPr>
          <a:xfrm>
            <a:off x="7099300" y="6356350"/>
            <a:ext cx="2311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5B430F3C-CCC0-FE4A-B20B-259204BFE568}" type="slidenum">
              <a:rPr lang="ru-RU" altLang="en-UZ"/>
              <a:pPr>
                <a:defRPr/>
              </a:pPr>
              <a:t>‹#›</a:t>
            </a:fld>
            <a:endParaRPr lang="ru-RU" altLang="en-UZ"/>
          </a:p>
        </p:txBody>
      </p:sp>
    </p:spTree>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ransition spd="slow" advTm="4000">
    <p:fade thruBlk="1"/>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Заголовок 1">
            <a:extLst>
              <a:ext uri="{FF2B5EF4-FFF2-40B4-BE49-F238E27FC236}">
                <a16:creationId xmlns:a16="http://schemas.microsoft.com/office/drawing/2014/main" id="{3A2EA494-6B2E-04B6-D8B4-AAC9023AA2D5}"/>
              </a:ext>
            </a:extLst>
          </p:cNvPr>
          <p:cNvSpPr>
            <a:spLocks noGrp="1"/>
          </p:cNvSpPr>
          <p:nvPr>
            <p:ph type="title"/>
          </p:nvPr>
        </p:nvSpPr>
        <p:spPr bwMode="auto">
          <a:xfrm>
            <a:off x="4953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3315" name="Текст 2">
            <a:extLst>
              <a:ext uri="{FF2B5EF4-FFF2-40B4-BE49-F238E27FC236}">
                <a16:creationId xmlns:a16="http://schemas.microsoft.com/office/drawing/2014/main" id="{9D1C1BDA-49B1-8C7B-F45E-F42321FC1164}"/>
              </a:ext>
            </a:extLst>
          </p:cNvPr>
          <p:cNvSpPr>
            <a:spLocks noGrp="1"/>
          </p:cNvSpPr>
          <p:nvPr>
            <p:ph type="body" idx="1"/>
          </p:nvPr>
        </p:nvSpPr>
        <p:spPr bwMode="auto">
          <a:xfrm>
            <a:off x="495300" y="160020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a:extLst>
              <a:ext uri="{FF2B5EF4-FFF2-40B4-BE49-F238E27FC236}">
                <a16:creationId xmlns:a16="http://schemas.microsoft.com/office/drawing/2014/main" id="{B5AF3A86-69BB-17D2-FCB6-172DE44BA7D8}"/>
              </a:ext>
            </a:extLst>
          </p:cNvPr>
          <p:cNvSpPr>
            <a:spLocks noGrp="1"/>
          </p:cNvSpPr>
          <p:nvPr>
            <p:ph type="dt" sz="half" idx="2"/>
          </p:nvPr>
        </p:nvSpPr>
        <p:spPr>
          <a:xfrm>
            <a:off x="495300" y="6356350"/>
            <a:ext cx="2311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B7467EEF-1ABD-6040-B27A-7E7BEB173D42}" type="datetimeFigureOut">
              <a:rPr lang="ru-RU"/>
              <a:pPr>
                <a:defRPr/>
              </a:pPr>
              <a:t>09.06.2024</a:t>
            </a:fld>
            <a:endParaRPr lang="ru-RU"/>
          </a:p>
        </p:txBody>
      </p:sp>
      <p:sp>
        <p:nvSpPr>
          <p:cNvPr id="5" name="Нижний колонтитул 4">
            <a:extLst>
              <a:ext uri="{FF2B5EF4-FFF2-40B4-BE49-F238E27FC236}">
                <a16:creationId xmlns:a16="http://schemas.microsoft.com/office/drawing/2014/main" id="{041CD68F-0404-807B-D5DB-6DD4DD335295}"/>
              </a:ext>
            </a:extLst>
          </p:cNvPr>
          <p:cNvSpPr>
            <a:spLocks noGrp="1"/>
          </p:cNvSpPr>
          <p:nvPr>
            <p:ph type="ftr" sz="quarter" idx="3"/>
          </p:nvPr>
        </p:nvSpPr>
        <p:spPr>
          <a:xfrm>
            <a:off x="3384550" y="6356350"/>
            <a:ext cx="31369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ru-RU"/>
          </a:p>
        </p:txBody>
      </p:sp>
      <p:sp>
        <p:nvSpPr>
          <p:cNvPr id="6" name="Номер слайда 5">
            <a:extLst>
              <a:ext uri="{FF2B5EF4-FFF2-40B4-BE49-F238E27FC236}">
                <a16:creationId xmlns:a16="http://schemas.microsoft.com/office/drawing/2014/main" id="{999C28FD-A951-317E-BF8D-4E6975AC39A5}"/>
              </a:ext>
            </a:extLst>
          </p:cNvPr>
          <p:cNvSpPr>
            <a:spLocks noGrp="1"/>
          </p:cNvSpPr>
          <p:nvPr>
            <p:ph type="sldNum" sz="quarter" idx="4"/>
          </p:nvPr>
        </p:nvSpPr>
        <p:spPr>
          <a:xfrm>
            <a:off x="7099300" y="6356350"/>
            <a:ext cx="2311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8B111995-3EB1-3B46-8C20-4C910E529621}" type="slidenum">
              <a:rPr lang="ru-RU" altLang="en-UZ"/>
              <a:pPr>
                <a:defRPr/>
              </a:pPr>
              <a:t>‹#›</a:t>
            </a:fld>
            <a:endParaRPr lang="ru-RU" altLang="en-UZ"/>
          </a:p>
        </p:txBody>
      </p:sp>
    </p:spTree>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59" r:id="rId12"/>
  </p:sldLayoutIdLst>
  <p:transition spd="slow" advTm="4000">
    <p:fade thruBlk="1"/>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Заголовок 1">
            <a:extLst>
              <a:ext uri="{FF2B5EF4-FFF2-40B4-BE49-F238E27FC236}">
                <a16:creationId xmlns:a16="http://schemas.microsoft.com/office/drawing/2014/main" id="{E0A41460-F4A5-59A0-094F-B716D888386D}"/>
              </a:ext>
            </a:extLst>
          </p:cNvPr>
          <p:cNvSpPr>
            <a:spLocks noGrp="1"/>
          </p:cNvSpPr>
          <p:nvPr>
            <p:ph type="title"/>
          </p:nvPr>
        </p:nvSpPr>
        <p:spPr bwMode="auto">
          <a:xfrm>
            <a:off x="4953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26627" name="Текст 2">
            <a:extLst>
              <a:ext uri="{FF2B5EF4-FFF2-40B4-BE49-F238E27FC236}">
                <a16:creationId xmlns:a16="http://schemas.microsoft.com/office/drawing/2014/main" id="{A069F83F-D559-FD1B-11E2-58857646921F}"/>
              </a:ext>
            </a:extLst>
          </p:cNvPr>
          <p:cNvSpPr>
            <a:spLocks noGrp="1"/>
          </p:cNvSpPr>
          <p:nvPr>
            <p:ph type="body" idx="1"/>
          </p:nvPr>
        </p:nvSpPr>
        <p:spPr bwMode="auto">
          <a:xfrm>
            <a:off x="495300" y="160020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a:extLst>
              <a:ext uri="{FF2B5EF4-FFF2-40B4-BE49-F238E27FC236}">
                <a16:creationId xmlns:a16="http://schemas.microsoft.com/office/drawing/2014/main" id="{3F457225-EAC0-45EE-A7D6-072A8E689515}"/>
              </a:ext>
            </a:extLst>
          </p:cNvPr>
          <p:cNvSpPr>
            <a:spLocks noGrp="1"/>
          </p:cNvSpPr>
          <p:nvPr>
            <p:ph type="dt" sz="half" idx="2"/>
          </p:nvPr>
        </p:nvSpPr>
        <p:spPr>
          <a:xfrm>
            <a:off x="495300" y="6356350"/>
            <a:ext cx="2311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9B2749F5-7693-8844-8E1B-2CA50E913024}" type="datetimeFigureOut">
              <a:rPr lang="ru-RU"/>
              <a:pPr>
                <a:defRPr/>
              </a:pPr>
              <a:t>09.06.2024</a:t>
            </a:fld>
            <a:endParaRPr lang="ru-RU"/>
          </a:p>
        </p:txBody>
      </p:sp>
      <p:sp>
        <p:nvSpPr>
          <p:cNvPr id="5" name="Нижний колонтитул 4">
            <a:extLst>
              <a:ext uri="{FF2B5EF4-FFF2-40B4-BE49-F238E27FC236}">
                <a16:creationId xmlns:a16="http://schemas.microsoft.com/office/drawing/2014/main" id="{B98903C1-D043-A09A-FB8C-BB250F11F775}"/>
              </a:ext>
            </a:extLst>
          </p:cNvPr>
          <p:cNvSpPr>
            <a:spLocks noGrp="1"/>
          </p:cNvSpPr>
          <p:nvPr>
            <p:ph type="ftr" sz="quarter" idx="3"/>
          </p:nvPr>
        </p:nvSpPr>
        <p:spPr>
          <a:xfrm>
            <a:off x="3384550" y="6356350"/>
            <a:ext cx="31369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ru-RU"/>
          </a:p>
        </p:txBody>
      </p:sp>
      <p:sp>
        <p:nvSpPr>
          <p:cNvPr id="6" name="Номер слайда 5">
            <a:extLst>
              <a:ext uri="{FF2B5EF4-FFF2-40B4-BE49-F238E27FC236}">
                <a16:creationId xmlns:a16="http://schemas.microsoft.com/office/drawing/2014/main" id="{68B91EDF-86B3-E856-A98B-17BADE83F888}"/>
              </a:ext>
            </a:extLst>
          </p:cNvPr>
          <p:cNvSpPr>
            <a:spLocks noGrp="1"/>
          </p:cNvSpPr>
          <p:nvPr>
            <p:ph type="sldNum" sz="quarter" idx="4"/>
          </p:nvPr>
        </p:nvSpPr>
        <p:spPr>
          <a:xfrm>
            <a:off x="7099300" y="6356350"/>
            <a:ext cx="2311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5B9487CE-147D-6640-950B-3C7F6CA25104}" type="slidenum">
              <a:rPr lang="ru-RU" altLang="en-UZ"/>
              <a:pPr>
                <a:defRPr/>
              </a:pPr>
              <a:t>‹#›</a:t>
            </a:fld>
            <a:endParaRPr lang="ru-RU" altLang="en-UZ"/>
          </a:p>
        </p:txBody>
      </p:sp>
    </p:spTree>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ransition spd="slow" advTm="4000">
    <p:fade thruBlk="1"/>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4.png"/><Relationship Id="rId7" Type="http://schemas.openxmlformats.org/officeDocument/2006/relationships/image" Target="../media/image37.png"/><Relationship Id="rId2" Type="http://schemas.openxmlformats.org/officeDocument/2006/relationships/slideLayout" Target="../slideLayouts/slideLayout13.xml"/><Relationship Id="rId1" Type="http://schemas.openxmlformats.org/officeDocument/2006/relationships/themeOverride" Target="../theme/themeOverride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5.png"/><Relationship Id="rId7" Type="http://schemas.openxmlformats.org/officeDocument/2006/relationships/image" Target="../media/image46.png"/><Relationship Id="rId2" Type="http://schemas.openxmlformats.org/officeDocument/2006/relationships/slideLayout" Target="../slideLayouts/slideLayout13.xml"/><Relationship Id="rId1" Type="http://schemas.openxmlformats.org/officeDocument/2006/relationships/themeOverride" Target="../theme/themeOverride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8.png"/><Relationship Id="rId7" Type="http://schemas.openxmlformats.org/officeDocument/2006/relationships/image" Target="../media/image37.png"/><Relationship Id="rId2" Type="http://schemas.openxmlformats.org/officeDocument/2006/relationships/slideLayout" Target="../slideLayouts/slideLayout23.xml"/><Relationship Id="rId1" Type="http://schemas.openxmlformats.org/officeDocument/2006/relationships/themeOverride" Target="../theme/themeOverride9.xml"/><Relationship Id="rId6" Type="http://schemas.openxmlformats.org/officeDocument/2006/relationships/image" Target="../media/image35.png"/><Relationship Id="rId5" Type="http://schemas.openxmlformats.org/officeDocument/2006/relationships/image" Target="../media/image50.jpe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1.jpeg"/><Relationship Id="rId7" Type="http://schemas.openxmlformats.org/officeDocument/2006/relationships/image" Target="../media/image37.png"/><Relationship Id="rId2" Type="http://schemas.openxmlformats.org/officeDocument/2006/relationships/slideLayout" Target="../slideLayouts/slideLayout13.xml"/><Relationship Id="rId1" Type="http://schemas.openxmlformats.org/officeDocument/2006/relationships/themeOverride" Target="../theme/themeOverride1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52.jpe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3.png"/><Relationship Id="rId7" Type="http://schemas.openxmlformats.org/officeDocument/2006/relationships/image" Target="../media/image37.png"/><Relationship Id="rId2" Type="http://schemas.openxmlformats.org/officeDocument/2006/relationships/slideLayout" Target="../slideLayouts/slideLayout13.xml"/><Relationship Id="rId1" Type="http://schemas.openxmlformats.org/officeDocument/2006/relationships/themeOverride" Target="../theme/themeOverride11.xml"/><Relationship Id="rId6" Type="http://schemas.openxmlformats.org/officeDocument/2006/relationships/image" Target="../media/image35.png"/><Relationship Id="rId5"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6.png"/><Relationship Id="rId7" Type="http://schemas.openxmlformats.org/officeDocument/2006/relationships/image" Target="../media/image37.png"/><Relationship Id="rId2" Type="http://schemas.openxmlformats.org/officeDocument/2006/relationships/slideLayout" Target="../slideLayouts/slideLayout13.xml"/><Relationship Id="rId1" Type="http://schemas.openxmlformats.org/officeDocument/2006/relationships/themeOverride" Target="../theme/themeOverride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35.png"/><Relationship Id="rId7" Type="http://schemas.openxmlformats.org/officeDocument/2006/relationships/image" Target="../media/image59.png"/><Relationship Id="rId2" Type="http://schemas.openxmlformats.org/officeDocument/2006/relationships/slideLayout" Target="../slideLayouts/slideLayout13.xml"/><Relationship Id="rId1" Type="http://schemas.openxmlformats.org/officeDocument/2006/relationships/themeOverride" Target="../theme/themeOverride13.xml"/><Relationship Id="rId6" Type="http://schemas.openxmlformats.org/officeDocument/2006/relationships/image" Target="../media/image58.png"/><Relationship Id="rId5" Type="http://schemas.openxmlformats.org/officeDocument/2006/relationships/image" Target="../media/image43.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61.png"/><Relationship Id="rId7" Type="http://schemas.openxmlformats.org/officeDocument/2006/relationships/image" Target="../media/image37.png"/><Relationship Id="rId2" Type="http://schemas.openxmlformats.org/officeDocument/2006/relationships/slideLayout" Target="../slideLayouts/slideLayout13.xml"/><Relationship Id="rId1" Type="http://schemas.openxmlformats.org/officeDocument/2006/relationships/themeOverride" Target="../theme/themeOverride1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65.png"/><Relationship Id="rId2" Type="http://schemas.openxmlformats.org/officeDocument/2006/relationships/slideLayout" Target="../slideLayouts/slideLayout13.xml"/><Relationship Id="rId1" Type="http://schemas.openxmlformats.org/officeDocument/2006/relationships/themeOverride" Target="../theme/themeOverride1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1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17.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18.xml"/></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diagramLayout" Target="../diagrams/layout1.xml"/><Relationship Id="rId7" Type="http://schemas.openxmlformats.org/officeDocument/2006/relationships/hyperlink" Target="https://www.bulungur.uz/" TargetMode="Externa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3.xml"/><Relationship Id="rId7" Type="http://schemas.openxmlformats.org/officeDocument/2006/relationships/image" Target="../media/image21.png"/><Relationship Id="rId2" Type="http://schemas.openxmlformats.org/officeDocument/2006/relationships/slideLayout" Target="../slideLayouts/slideLayout25.xml"/><Relationship Id="rId1" Type="http://schemas.openxmlformats.org/officeDocument/2006/relationships/themeOverride" Target="../theme/themeOverride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hemeOverride" Target="../theme/themeOverride4.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slideLayout" Target="../slideLayouts/slideLayout13.xml"/><Relationship Id="rId1" Type="http://schemas.openxmlformats.org/officeDocument/2006/relationships/themeOverride" Target="../theme/themeOverride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slideLayout" Target="../slideLayouts/slideLayout13.xml"/><Relationship Id="rId1" Type="http://schemas.openxmlformats.org/officeDocument/2006/relationships/themeOverride" Target="../theme/themeOverride6.xml"/><Relationship Id="rId6" Type="http://schemas.openxmlformats.org/officeDocument/2006/relationships/image" Target="../media/image35.png"/><Relationship Id="rId5" Type="http://schemas.openxmlformats.org/officeDocument/2006/relationships/image" Target="../media/image41.png"/><Relationship Id="rId4" Type="http://schemas.openxmlformats.org/officeDocument/2006/relationships/image" Target="../media/image40.jpeg"/><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9AB5E4"/>
            </a:gs>
            <a:gs pos="50000">
              <a:srgbClr val="C2D1ED"/>
            </a:gs>
            <a:gs pos="100000">
              <a:srgbClr val="E1E8F5"/>
            </a:gs>
          </a:gsLst>
          <a:lin ang="5400000"/>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2A0B308-2978-7F60-2454-BDAA7CAAAEDD}"/>
              </a:ext>
            </a:extLst>
          </p:cNvPr>
          <p:cNvSpPr>
            <a:spLocks noGrp="1"/>
          </p:cNvSpPr>
          <p:nvPr>
            <p:ph type="ctrTitle"/>
          </p:nvPr>
        </p:nvSpPr>
        <p:spPr>
          <a:xfrm>
            <a:off x="416496" y="1714500"/>
            <a:ext cx="9036050" cy="1470025"/>
          </a:xfrm>
        </p:spPr>
        <p:txBody>
          <a:bodyPr rtlCol="0">
            <a:noAutofit/>
          </a:bodyPr>
          <a:lstStyle/>
          <a:p>
            <a:pPr eaLnBrk="1" fontAlgn="auto" hangingPunct="1">
              <a:spcAft>
                <a:spcPts val="0"/>
              </a:spcAft>
              <a:defRPr/>
            </a:pPr>
            <a:r>
              <a:rPr lang="en-US" sz="3400" b="1" dirty="0">
                <a:latin typeface="Times New Roman" panose="02020603050405020304" pitchFamily="18" charset="0"/>
                <a:cs typeface="Times New Roman" panose="02020603050405020304" pitchFamily="18" charset="0"/>
              </a:rPr>
              <a:t>Investment and Export Potential of </a:t>
            </a:r>
            <a:r>
              <a:rPr lang="en-US" sz="3400" b="1" dirty="0" err="1">
                <a:latin typeface="Times New Roman" panose="02020603050405020304" pitchFamily="18" charset="0"/>
                <a:cs typeface="Times New Roman" panose="02020603050405020304" pitchFamily="18" charset="0"/>
              </a:rPr>
              <a:t>Bulungur</a:t>
            </a:r>
            <a:r>
              <a:rPr lang="en-US" sz="3400" b="1" dirty="0">
                <a:latin typeface="Times New Roman" panose="02020603050405020304" pitchFamily="18" charset="0"/>
                <a:cs typeface="Times New Roman" panose="02020603050405020304" pitchFamily="18" charset="0"/>
              </a:rPr>
              <a:t> District</a:t>
            </a:r>
            <a:endParaRPr lang="ru-RU" sz="3400" b="1" dirty="0">
              <a:solidFill>
                <a:schemeClr val="tx2">
                  <a:lumMod val="50000"/>
                </a:schemeClr>
              </a:solidFill>
              <a:latin typeface="Times New Roman" panose="02020603050405020304" pitchFamily="18" charset="0"/>
              <a:cs typeface="Times New Roman" pitchFamily="18" charset="0"/>
            </a:endParaRPr>
          </a:p>
        </p:txBody>
      </p:sp>
      <p:pic>
        <p:nvPicPr>
          <p:cNvPr id="39939" name="Picture 40" descr="003">
            <a:extLst>
              <a:ext uri="{FF2B5EF4-FFF2-40B4-BE49-F238E27FC236}">
                <a16:creationId xmlns:a16="http://schemas.microsoft.com/office/drawing/2014/main" id="{29B3698A-2189-9DC0-9D6A-E592D5FEDD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0150" y="549275"/>
            <a:ext cx="5075238"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Заголовок 1">
            <a:extLst>
              <a:ext uri="{FF2B5EF4-FFF2-40B4-BE49-F238E27FC236}">
                <a16:creationId xmlns:a16="http://schemas.microsoft.com/office/drawing/2014/main" id="{C4DBB6E3-8EA1-BA7C-48DE-299923A39409}"/>
              </a:ext>
            </a:extLst>
          </p:cNvPr>
          <p:cNvSpPr txBox="1">
            <a:spLocks/>
          </p:cNvSpPr>
          <p:nvPr/>
        </p:nvSpPr>
        <p:spPr>
          <a:xfrm>
            <a:off x="1095375" y="6170613"/>
            <a:ext cx="7643813" cy="642937"/>
          </a:xfrm>
          <a:prstGeom prst="rect">
            <a:avLst/>
          </a:prstGeom>
        </p:spPr>
        <p:txBody>
          <a:bodyPr anchor="ctr"/>
          <a:lstStyle/>
          <a:p>
            <a:pPr algn="ctr" eaLnBrk="1" fontAlgn="auto" hangingPunct="1">
              <a:spcAft>
                <a:spcPts val="0"/>
              </a:spcAft>
              <a:defRPr/>
            </a:pPr>
            <a:br>
              <a:rPr lang="uz-Cyrl-UZ" sz="3600" b="1">
                <a:solidFill>
                  <a:schemeClr val="tx2">
                    <a:lumMod val="50000"/>
                  </a:schemeClr>
                </a:solidFill>
                <a:latin typeface="Times New Roman" pitchFamily="18" charset="0"/>
                <a:ea typeface="+mj-ea"/>
                <a:cs typeface="Times New Roman" pitchFamily="18" charset="0"/>
              </a:rPr>
            </a:br>
            <a:endParaRPr lang="ru-RU" sz="3600" b="1">
              <a:solidFill>
                <a:schemeClr val="tx2">
                  <a:lumMod val="50000"/>
                </a:schemeClr>
              </a:solidFill>
              <a:latin typeface="Times New Roman" pitchFamily="18" charset="0"/>
              <a:ea typeface="+mj-ea"/>
              <a:cs typeface="Times New Roman" pitchFamily="18" charset="0"/>
            </a:endParaRPr>
          </a:p>
        </p:txBody>
      </p:sp>
      <p:pic>
        <p:nvPicPr>
          <p:cNvPr id="4102" name="Picture 6" descr="Қозоғистонга мева-сабзавот маҳсулотлари экспорти ҳажми ярим миллион  тоннадан ошади – Ўзбекистон янгиликлари – Газета.uz">
            <a:extLst>
              <a:ext uri="{FF2B5EF4-FFF2-40B4-BE49-F238E27FC236}">
                <a16:creationId xmlns:a16="http://schemas.microsoft.com/office/drawing/2014/main" id="{72C3DA6E-8028-1B9B-5E40-96D66128BE8B}"/>
              </a:ext>
            </a:extLst>
          </p:cNvPr>
          <p:cNvPicPr>
            <a:picLocks noChangeAspect="1" noChangeArrowheads="1"/>
          </p:cNvPicPr>
          <p:nvPr/>
        </p:nvPicPr>
        <p:blipFill>
          <a:blip r:embed="rId3"/>
          <a:srcRect/>
          <a:stretch>
            <a:fillRect/>
          </a:stretch>
        </p:blipFill>
        <p:spPr bwMode="auto">
          <a:xfrm>
            <a:off x="416496" y="3874928"/>
            <a:ext cx="2772308" cy="21749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Заголовок 1">
            <a:extLst>
              <a:ext uri="{FF2B5EF4-FFF2-40B4-BE49-F238E27FC236}">
                <a16:creationId xmlns:a16="http://schemas.microsoft.com/office/drawing/2014/main" id="{B7D93F27-C210-9E38-AE9D-DF8B5C696D62}"/>
              </a:ext>
            </a:extLst>
          </p:cNvPr>
          <p:cNvSpPr txBox="1">
            <a:spLocks/>
          </p:cNvSpPr>
          <p:nvPr/>
        </p:nvSpPr>
        <p:spPr>
          <a:xfrm>
            <a:off x="4048125" y="6308725"/>
            <a:ext cx="1912938" cy="355600"/>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1600" b="1" dirty="0">
                <a:solidFill>
                  <a:schemeClr val="tx2">
                    <a:lumMod val="50000"/>
                  </a:schemeClr>
                </a:solidFill>
                <a:latin typeface="Times New Roman" pitchFamily="18" charset="0"/>
                <a:cs typeface="Times New Roman" pitchFamily="18" charset="0"/>
              </a:rPr>
              <a:t>2024</a:t>
            </a:r>
            <a:endParaRPr lang="ru-RU" sz="1600" b="1" dirty="0">
              <a:solidFill>
                <a:schemeClr val="tx2">
                  <a:lumMod val="50000"/>
                </a:schemeClr>
              </a:solidFill>
              <a:latin typeface="Times New Roman" pitchFamily="18" charset="0"/>
              <a:cs typeface="Times New Roman" pitchFamily="18" charset="0"/>
            </a:endParaRPr>
          </a:p>
        </p:txBody>
      </p:sp>
      <p:sp>
        <p:nvSpPr>
          <p:cNvPr id="39943" name="AutoShape 2" descr="В Волгоградской области запущен комплекс по шоковой заморозке овощей –  Агроинвестор">
            <a:extLst>
              <a:ext uri="{FF2B5EF4-FFF2-40B4-BE49-F238E27FC236}">
                <a16:creationId xmlns:a16="http://schemas.microsoft.com/office/drawing/2014/main" id="{4EB9799C-3E74-C8EB-8F60-662938290492}"/>
              </a:ext>
            </a:extLst>
          </p:cNvPr>
          <p:cNvSpPr>
            <a:spLocks noChangeAspect="1" noChangeArrowheads="1"/>
          </p:cNvSpPr>
          <p:nvPr/>
        </p:nvSpPr>
        <p:spPr bwMode="auto">
          <a:xfrm>
            <a:off x="4800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p>
        </p:txBody>
      </p:sp>
      <p:pic>
        <p:nvPicPr>
          <p:cNvPr id="1028" name="Picture 4" descr="В Волгоградской области запущен комплекс по шоковой заморозке овощей –  Агроинвестор">
            <a:extLst>
              <a:ext uri="{FF2B5EF4-FFF2-40B4-BE49-F238E27FC236}">
                <a16:creationId xmlns:a16="http://schemas.microsoft.com/office/drawing/2014/main" id="{8F5B4282-569E-57E2-7F0F-422EF327E1B9}"/>
              </a:ext>
            </a:extLst>
          </p:cNvPr>
          <p:cNvPicPr>
            <a:picLocks noChangeAspect="1" noChangeArrowheads="1"/>
          </p:cNvPicPr>
          <p:nvPr/>
        </p:nvPicPr>
        <p:blipFill>
          <a:blip r:embed="rId4" cstate="print"/>
          <a:srcRect/>
          <a:stretch>
            <a:fillRect/>
          </a:stretch>
        </p:blipFill>
        <p:spPr bwMode="auto">
          <a:xfrm>
            <a:off x="3404828" y="3860949"/>
            <a:ext cx="2916324" cy="21604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a:extLst>
              <a:ext uri="{FF2B5EF4-FFF2-40B4-BE49-F238E27FC236}">
                <a16:creationId xmlns:a16="http://schemas.microsoft.com/office/drawing/2014/main" id="{BBC0FC0E-51EA-B386-25CE-8611986359B4}"/>
              </a:ext>
            </a:extLst>
          </p:cNvPr>
          <p:cNvPicPr>
            <a:picLocks noChangeAspect="1"/>
          </p:cNvPicPr>
          <p:nvPr/>
        </p:nvPicPr>
        <p:blipFill>
          <a:blip r:embed="rId5"/>
          <a:stretch>
            <a:fillRect/>
          </a:stretch>
        </p:blipFill>
        <p:spPr>
          <a:xfrm>
            <a:off x="6537176" y="3874928"/>
            <a:ext cx="2962968" cy="21749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advTm="4000">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rgbClr val="9AB5E4"/>
            </a:gs>
            <a:gs pos="50000">
              <a:srgbClr val="C2D1ED"/>
            </a:gs>
            <a:gs pos="100000">
              <a:srgbClr val="E1E8F5"/>
            </a:gs>
          </a:gsLst>
          <a:lin ang="5400000"/>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E866A3-B7F0-9D2E-5655-27FCBA2E5196}"/>
              </a:ext>
            </a:extLst>
          </p:cNvPr>
          <p:cNvSpPr txBox="1"/>
          <p:nvPr/>
        </p:nvSpPr>
        <p:spPr>
          <a:xfrm>
            <a:off x="436002" y="118373"/>
            <a:ext cx="9197518" cy="400110"/>
          </a:xfrm>
          <a:prstGeom prst="rect">
            <a:avLst/>
          </a:prstGeom>
          <a:solidFill>
            <a:schemeClr val="accent5">
              <a:lumMod val="60000"/>
              <a:lumOff val="40000"/>
            </a:schemeClr>
          </a:solidFill>
        </p:spPr>
        <p:style>
          <a:lnRef idx="0">
            <a:schemeClr val="accent1"/>
          </a:lnRef>
          <a:fillRef idx="3">
            <a:schemeClr val="accent1"/>
          </a:fillRef>
          <a:effectRef idx="3">
            <a:schemeClr val="accent1"/>
          </a:effectRef>
          <a:fontRef idx="minor">
            <a:schemeClr val="lt1"/>
          </a:fontRef>
        </p:style>
        <p:txBody>
          <a:bodyPr>
            <a:spAutoFit/>
          </a:bodyPr>
          <a:lstStyle/>
          <a:p>
            <a:pPr algn="ctr" eaLnBrk="1" fontAlgn="auto" hangingPunct="1">
              <a:spcBef>
                <a:spcPts val="0"/>
              </a:spcBef>
              <a:spcAft>
                <a:spcPts val="0"/>
              </a:spcAft>
              <a:defRPr/>
            </a:pPr>
            <a:r>
              <a:rPr lang="en-US" sz="2000" b="1" dirty="0">
                <a:solidFill>
                  <a:srgbClr val="1F497D">
                    <a:lumMod val="50000"/>
                  </a:srgbClr>
                </a:solidFill>
                <a:latin typeface="Times New Roman" panose="02020603050405020304" pitchFamily="18" charset="0"/>
                <a:cs typeface="Times New Roman" pitchFamily="18" charset="0"/>
              </a:rPr>
              <a:t>Information About the Vacant Former Winery</a:t>
            </a:r>
          </a:p>
        </p:txBody>
      </p:sp>
      <p:sp>
        <p:nvSpPr>
          <p:cNvPr id="5" name="TextBox 4">
            <a:extLst>
              <a:ext uri="{FF2B5EF4-FFF2-40B4-BE49-F238E27FC236}">
                <a16:creationId xmlns:a16="http://schemas.microsoft.com/office/drawing/2014/main" id="{A4C836B8-1088-6F01-CA0D-3A0FB8E6511B}"/>
              </a:ext>
            </a:extLst>
          </p:cNvPr>
          <p:cNvSpPr txBox="1"/>
          <p:nvPr/>
        </p:nvSpPr>
        <p:spPr>
          <a:xfrm>
            <a:off x="436563" y="1906588"/>
            <a:ext cx="4371975" cy="33813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1" fontAlgn="auto" hangingPunct="1">
              <a:spcBef>
                <a:spcPts val="0"/>
              </a:spcBef>
              <a:spcAft>
                <a:spcPts val="0"/>
              </a:spcAft>
              <a:defRPr/>
            </a:pPr>
            <a:r>
              <a:rPr lang="en-US" sz="1600" b="1" dirty="0">
                <a:latin typeface="Times New Roman" panose="02020603050405020304" pitchFamily="18" charset="0"/>
                <a:cs typeface="Times New Roman" panose="02020603050405020304" pitchFamily="18" charset="0"/>
              </a:rPr>
              <a:t>Construction area </a:t>
            </a:r>
            <a:r>
              <a:rPr lang="en-US" sz="1600" dirty="0">
                <a:latin typeface="Times New Roman" panose="02020603050405020304" pitchFamily="18" charset="0"/>
                <a:cs typeface="Times New Roman" panose="02020603050405020304" pitchFamily="18" charset="0"/>
              </a:rPr>
              <a:t>- 1100 square meters</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90E3A4E9-BE96-13A0-71BF-AD2B003D9F3B}"/>
              </a:ext>
            </a:extLst>
          </p:cNvPr>
          <p:cNvSpPr txBox="1"/>
          <p:nvPr/>
        </p:nvSpPr>
        <p:spPr>
          <a:xfrm>
            <a:off x="447675" y="1403350"/>
            <a:ext cx="4360863" cy="338554"/>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eaLnBrk="1" fontAlgn="auto" hangingPunct="1">
              <a:spcBef>
                <a:spcPts val="0"/>
              </a:spcBef>
              <a:spcAft>
                <a:spcPts val="0"/>
              </a:spcAft>
              <a:defRPr/>
            </a:pPr>
            <a:r>
              <a:rPr lang="en-US" sz="1600" b="1" dirty="0">
                <a:latin typeface="Times New Roman" panose="02020603050405020304" pitchFamily="18" charset="0"/>
                <a:cs typeface="Times New Roman" panose="02020603050405020304" pitchFamily="18" charset="0"/>
              </a:rPr>
              <a:t>Total land area </a:t>
            </a:r>
            <a:r>
              <a:rPr lang="en-US" sz="1600" dirty="0">
                <a:latin typeface="Times New Roman" panose="02020603050405020304" pitchFamily="18" charset="0"/>
                <a:cs typeface="Times New Roman" panose="02020603050405020304" pitchFamily="18" charset="0"/>
              </a:rPr>
              <a:t>- 8.0 hectares</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BA2E1E3-48C0-2C6B-4F7A-E3C173616B95}"/>
              </a:ext>
            </a:extLst>
          </p:cNvPr>
          <p:cNvSpPr txBox="1"/>
          <p:nvPr/>
        </p:nvSpPr>
        <p:spPr>
          <a:xfrm>
            <a:off x="442913" y="3632830"/>
            <a:ext cx="4365625" cy="584775"/>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eaLnBrk="1" fontAlgn="auto" hangingPunct="1">
              <a:spcBef>
                <a:spcPts val="0"/>
              </a:spcBef>
              <a:spcAft>
                <a:spcPts val="0"/>
              </a:spcAft>
              <a:defRPr/>
            </a:pPr>
            <a:r>
              <a:rPr lang="en-US" sz="1600" b="1" dirty="0">
                <a:latin typeface="Times New Roman" panose="02020603050405020304" pitchFamily="18" charset="0"/>
                <a:cs typeface="Times New Roman" panose="02020603050405020304" pitchFamily="18" charset="0"/>
              </a:rPr>
              <a:t>Engineering and utility networks </a:t>
            </a:r>
            <a:r>
              <a:rPr lang="en-US" sz="1600" dirty="0">
                <a:latin typeface="Times New Roman" panose="02020603050405020304" pitchFamily="18" charset="0"/>
                <a:cs typeface="Times New Roman" panose="02020603050405020304" pitchFamily="18" charset="0"/>
              </a:rPr>
              <a:t>- Available (</a:t>
            </a:r>
            <a:r>
              <a:rPr lang="en-US" sz="1600" dirty="0">
                <a:solidFill>
                  <a:srgbClr val="92D050"/>
                </a:solidFill>
                <a:latin typeface="Times New Roman" panose="02020603050405020304" pitchFamily="18" charset="0"/>
                <a:cs typeface="Times New Roman" panose="02020603050405020304" pitchFamily="18" charset="0"/>
              </a:rPr>
              <a:t>electricity, water, road</a:t>
            </a:r>
            <a:r>
              <a:rPr lang="en-US" sz="1600" dirty="0">
                <a:latin typeface="Times New Roman" panose="02020603050405020304" pitchFamily="18" charset="0"/>
                <a:cs typeface="Times New Roman" panose="02020603050405020304" pitchFamily="18" charset="0"/>
              </a:rPr>
              <a:t>)</a:t>
            </a:r>
            <a:endParaRPr lang="ru-RU" sz="1600" dirty="0">
              <a:solidFill>
                <a:prstClr val="black"/>
              </a:solidFill>
              <a:latin typeface="Times New Roman" panose="02020603050405020304" pitchFamily="18" charset="0"/>
              <a:cs typeface="Times New Roman" panose="02020603050405020304" pitchFamily="18" charset="0"/>
            </a:endParaRPr>
          </a:p>
        </p:txBody>
      </p:sp>
      <p:pic>
        <p:nvPicPr>
          <p:cNvPr id="2" name="Рисунок 1">
            <a:extLst>
              <a:ext uri="{FF2B5EF4-FFF2-40B4-BE49-F238E27FC236}">
                <a16:creationId xmlns:a16="http://schemas.microsoft.com/office/drawing/2014/main" id="{D6CF5E22-1FA7-BCD5-61DF-B083205FF4B1}"/>
              </a:ext>
            </a:extLst>
          </p:cNvPr>
          <p:cNvPicPr>
            <a:picLocks noChangeAspect="1"/>
          </p:cNvPicPr>
          <p:nvPr/>
        </p:nvPicPr>
        <p:blipFill>
          <a:blip r:embed="rId3"/>
          <a:stretch>
            <a:fillRect/>
          </a:stretch>
        </p:blipFill>
        <p:spPr>
          <a:xfrm>
            <a:off x="4915191" y="828000"/>
            <a:ext cx="4718329" cy="29610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Рисунок 2">
            <a:extLst>
              <a:ext uri="{FF2B5EF4-FFF2-40B4-BE49-F238E27FC236}">
                <a16:creationId xmlns:a16="http://schemas.microsoft.com/office/drawing/2014/main" id="{F73860B5-791C-9CF2-6AAF-0C0253B2989A}"/>
              </a:ext>
            </a:extLst>
          </p:cNvPr>
          <p:cNvPicPr>
            <a:picLocks noChangeAspect="1"/>
          </p:cNvPicPr>
          <p:nvPr/>
        </p:nvPicPr>
        <p:blipFill>
          <a:blip r:embed="rId4"/>
          <a:stretch>
            <a:fillRect/>
          </a:stretch>
        </p:blipFill>
        <p:spPr>
          <a:xfrm>
            <a:off x="4950015" y="3828042"/>
            <a:ext cx="4755513" cy="29133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TextBox 19">
            <a:extLst>
              <a:ext uri="{FF2B5EF4-FFF2-40B4-BE49-F238E27FC236}">
                <a16:creationId xmlns:a16="http://schemas.microsoft.com/office/drawing/2014/main" id="{C585EB8F-0F9F-A312-D158-FAEEA6978E52}"/>
              </a:ext>
            </a:extLst>
          </p:cNvPr>
          <p:cNvSpPr txBox="1"/>
          <p:nvPr/>
        </p:nvSpPr>
        <p:spPr>
          <a:xfrm>
            <a:off x="442913" y="908050"/>
            <a:ext cx="4365625" cy="338554"/>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eaLnBrk="1" fontAlgn="auto" hangingPunct="1">
              <a:spcBef>
                <a:spcPts val="0"/>
              </a:spcBef>
              <a:spcAft>
                <a:spcPts val="0"/>
              </a:spcAft>
              <a:defRPr/>
            </a:pPr>
            <a:r>
              <a:rPr lang="en-US" sz="1600" b="1" dirty="0">
                <a:latin typeface="Times New Roman" panose="02020603050405020304" pitchFamily="18" charset="0"/>
                <a:cs typeface="Times New Roman" panose="02020603050405020304" pitchFamily="18" charset="0"/>
              </a:rPr>
              <a:t>Address</a:t>
            </a:r>
            <a:r>
              <a:rPr lang="en-US" sz="1600" dirty="0">
                <a:latin typeface="Times New Roman" panose="02020603050405020304" pitchFamily="18" charset="0"/>
                <a:cs typeface="Times New Roman" panose="02020603050405020304" pitchFamily="18" charset="0"/>
              </a:rPr>
              <a:t> - </a:t>
            </a:r>
            <a:r>
              <a:rPr lang="en-US" sz="1600" dirty="0" err="1">
                <a:latin typeface="Times New Roman" panose="02020603050405020304" pitchFamily="18" charset="0"/>
                <a:cs typeface="Times New Roman" panose="02020603050405020304" pitchFamily="18" charset="0"/>
              </a:rPr>
              <a:t>Erganakli</a:t>
            </a:r>
            <a:r>
              <a:rPr lang="en-US" sz="1600" dirty="0">
                <a:latin typeface="Times New Roman" panose="02020603050405020304" pitchFamily="18" charset="0"/>
                <a:cs typeface="Times New Roman" panose="02020603050405020304" pitchFamily="18" charset="0"/>
              </a:rPr>
              <a:t> NAC</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B0D74638-5EDF-09E2-5A92-34AC782B75DD}"/>
              </a:ext>
            </a:extLst>
          </p:cNvPr>
          <p:cNvSpPr txBox="1"/>
          <p:nvPr/>
        </p:nvSpPr>
        <p:spPr>
          <a:xfrm>
            <a:off x="442913" y="5013325"/>
            <a:ext cx="3430587" cy="1616075"/>
          </a:xfrm>
          <a:prstGeom prst="rect">
            <a:avLst/>
          </a:prstGeom>
          <a:solidFill>
            <a:schemeClr val="accent3">
              <a:lumMod val="60000"/>
              <a:lumOff val="40000"/>
            </a:schemeClr>
          </a:solidFill>
        </p:spPr>
        <p:style>
          <a:lnRef idx="2">
            <a:schemeClr val="accent5"/>
          </a:lnRef>
          <a:fillRef idx="1">
            <a:schemeClr val="lt1"/>
          </a:fillRef>
          <a:effectRef idx="0">
            <a:schemeClr val="accent5"/>
          </a:effectRef>
          <a:fontRef idx="minor">
            <a:schemeClr val="dk1"/>
          </a:fontRef>
        </p:style>
        <p:txBody>
          <a:bodyPr>
            <a:spAutoFit/>
          </a:bodyPr>
          <a:lstStyle/>
          <a:p>
            <a:pPr algn="ctr" eaLnBrk="1" fontAlgn="auto" hangingPunct="1">
              <a:spcBef>
                <a:spcPts val="0"/>
              </a:spcBef>
              <a:spcAft>
                <a:spcPts val="0"/>
              </a:spcAft>
              <a:defRPr/>
            </a:pPr>
            <a:r>
              <a:rPr lang="en-US" b="1" u="sng" dirty="0">
                <a:solidFill>
                  <a:srgbClr val="C00000"/>
                </a:solidFill>
                <a:latin typeface="Times New Roman" panose="02020603050405020304" pitchFamily="18" charset="0"/>
                <a:cs typeface="Times New Roman" panose="02020603050405020304" pitchFamily="18" charset="0"/>
              </a:rPr>
              <a:t>SUGGESTIONS</a:t>
            </a:r>
            <a:endParaRPr lang="ru-RU" b="1" u="sng" dirty="0">
              <a:solidFill>
                <a:srgbClr val="C00000"/>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ru-RU" dirty="0">
                <a:solidFill>
                  <a:prstClr val="black"/>
                </a:solidFill>
                <a:latin typeface="Times New Roman" panose="02020603050405020304" pitchFamily="18" charset="0"/>
                <a:cs typeface="Times New Roman" panose="02020603050405020304" pitchFamily="18" charset="0"/>
              </a:rPr>
              <a:t>          </a:t>
            </a:r>
            <a:r>
              <a:rPr lang="en-US" b="1" dirty="0">
                <a:solidFill>
                  <a:srgbClr val="002060"/>
                </a:solidFill>
                <a:latin typeface="Times New Roman" panose="02020603050405020304" pitchFamily="18" charset="0"/>
                <a:cs typeface="Times New Roman" panose="02020603050405020304" pitchFamily="18" charset="0"/>
              </a:rPr>
              <a:t>Collaboration</a:t>
            </a:r>
            <a:endParaRPr lang="uz-Cyrl-UZ" b="1" dirty="0">
              <a:solidFill>
                <a:srgbClr val="002060"/>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endParaRPr lang="uz-Cyrl-UZ" sz="400" b="1" dirty="0">
              <a:solidFill>
                <a:srgbClr val="002060"/>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uz-Cyrl-UZ" b="1" dirty="0">
                <a:solidFill>
                  <a:srgbClr val="002060"/>
                </a:solidFill>
                <a:latin typeface="Times New Roman" panose="02020603050405020304" pitchFamily="18" charset="0"/>
                <a:cs typeface="Times New Roman" panose="02020603050405020304" pitchFamily="18" charset="0"/>
              </a:rPr>
              <a:t>        </a:t>
            </a:r>
            <a:r>
              <a:rPr lang="en-US" b="1" dirty="0">
                <a:solidFill>
                  <a:srgbClr val="002060"/>
                </a:solidFill>
                <a:latin typeface="Times New Roman" panose="02020603050405020304" pitchFamily="18" charset="0"/>
                <a:cs typeface="Times New Roman" panose="02020603050405020304" pitchFamily="18" charset="0"/>
              </a:rPr>
              <a:t>  Sale</a:t>
            </a:r>
            <a:r>
              <a:rPr lang="uz-Cyrl-UZ" b="1" dirty="0">
                <a:solidFill>
                  <a:srgbClr val="002060"/>
                </a:solidFill>
                <a:latin typeface="Times New Roman" panose="02020603050405020304" pitchFamily="18" charset="0"/>
                <a:cs typeface="Times New Roman" panose="02020603050405020304" pitchFamily="18" charset="0"/>
              </a:rPr>
              <a:t> </a:t>
            </a:r>
          </a:p>
          <a:p>
            <a:pPr eaLnBrk="1" fontAlgn="auto" hangingPunct="1">
              <a:spcBef>
                <a:spcPts val="0"/>
              </a:spcBef>
              <a:spcAft>
                <a:spcPts val="0"/>
              </a:spcAft>
              <a:defRPr/>
            </a:pPr>
            <a:r>
              <a:rPr lang="uz-Cyrl-UZ" sz="400" b="1" dirty="0">
                <a:solidFill>
                  <a:srgbClr val="002060"/>
                </a:solidFill>
                <a:latin typeface="Times New Roman" panose="02020603050405020304" pitchFamily="18" charset="0"/>
                <a:cs typeface="Times New Roman" panose="02020603050405020304" pitchFamily="18" charset="0"/>
              </a:rPr>
              <a:t> </a:t>
            </a:r>
            <a:r>
              <a:rPr lang="ru-RU" sz="400" b="1" dirty="0">
                <a:solidFill>
                  <a:srgbClr val="002060"/>
                </a:solidFill>
                <a:latin typeface="Times New Roman" panose="02020603050405020304" pitchFamily="18" charset="0"/>
                <a:cs typeface="Times New Roman" panose="02020603050405020304" pitchFamily="18" charset="0"/>
              </a:rPr>
              <a:t> </a:t>
            </a:r>
          </a:p>
          <a:p>
            <a:pPr eaLnBrk="1" fontAlgn="auto" hangingPunct="1">
              <a:spcBef>
                <a:spcPts val="0"/>
              </a:spcBef>
              <a:spcAft>
                <a:spcPts val="0"/>
              </a:spcAft>
              <a:defRPr/>
            </a:pPr>
            <a:r>
              <a:rPr lang="uz-Cyrl-UZ" b="1" dirty="0">
                <a:solidFill>
                  <a:srgbClr val="002060"/>
                </a:solidFill>
                <a:latin typeface="Times New Roman" panose="02020603050405020304" pitchFamily="18" charset="0"/>
                <a:cs typeface="Times New Roman" panose="02020603050405020304" pitchFamily="18" charset="0"/>
              </a:rPr>
              <a:t>        </a:t>
            </a:r>
            <a:r>
              <a:rPr lang="en-US" b="1" dirty="0">
                <a:solidFill>
                  <a:srgbClr val="002060"/>
                </a:solidFill>
                <a:latin typeface="Times New Roman" panose="02020603050405020304" pitchFamily="18" charset="0"/>
                <a:cs typeface="Times New Roman" panose="02020603050405020304" pitchFamily="18" charset="0"/>
              </a:rPr>
              <a:t>  Rent</a:t>
            </a:r>
            <a:endParaRPr lang="uz-Cyrl-UZ" b="1" dirty="0">
              <a:solidFill>
                <a:srgbClr val="002060"/>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endParaRPr lang="uz-Cyrl-UZ" sz="700" b="1" dirty="0">
              <a:solidFill>
                <a:srgbClr val="002060"/>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uz-Cyrl-UZ" sz="1200" b="1" i="1" dirty="0">
                <a:solidFill>
                  <a:srgbClr val="002060"/>
                </a:solidFill>
                <a:latin typeface="Times New Roman" panose="02020603050405020304" pitchFamily="18" charset="0"/>
                <a:cs typeface="Times New Roman" panose="02020603050405020304" pitchFamily="18" charset="0"/>
              </a:rPr>
              <a:t>             +99890 965-26-49</a:t>
            </a:r>
            <a:endParaRPr lang="ru-RU" sz="1200" b="1" i="1" dirty="0">
              <a:solidFill>
                <a:srgbClr val="002060"/>
              </a:solidFill>
              <a:latin typeface="Times New Roman" panose="02020603050405020304" pitchFamily="18" charset="0"/>
              <a:cs typeface="Times New Roman" panose="02020603050405020304" pitchFamily="18" charset="0"/>
            </a:endParaRPr>
          </a:p>
        </p:txBody>
      </p:sp>
      <p:pic>
        <p:nvPicPr>
          <p:cNvPr id="50188" name="Рисунок 18">
            <a:extLst>
              <a:ext uri="{FF2B5EF4-FFF2-40B4-BE49-F238E27FC236}">
                <a16:creationId xmlns:a16="http://schemas.microsoft.com/office/drawing/2014/main" id="{B29DF679-5FF7-CA43-143A-8A02D51FEEF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0063" y="5302250"/>
            <a:ext cx="4206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9" name="Рисунок 20">
            <a:extLst>
              <a:ext uri="{FF2B5EF4-FFF2-40B4-BE49-F238E27FC236}">
                <a16:creationId xmlns:a16="http://schemas.microsoft.com/office/drawing/2014/main" id="{15AFF610-15B8-EB9A-DBFF-AB3437E6C57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0063" y="5646738"/>
            <a:ext cx="4206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0" name="Рисунок 21">
            <a:extLst>
              <a:ext uri="{FF2B5EF4-FFF2-40B4-BE49-F238E27FC236}">
                <a16:creationId xmlns:a16="http://schemas.microsoft.com/office/drawing/2014/main" id="{33693CA4-CEE4-FA4F-8BD1-595D9277656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0063" y="5949950"/>
            <a:ext cx="420687"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0B9A01B0-0767-1110-0469-E7B05472A5FD}"/>
              </a:ext>
            </a:extLst>
          </p:cNvPr>
          <p:cNvSpPr txBox="1"/>
          <p:nvPr/>
        </p:nvSpPr>
        <p:spPr>
          <a:xfrm>
            <a:off x="436563" y="2422525"/>
            <a:ext cx="4371975" cy="338554"/>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just" eaLnBrk="1" fontAlgn="auto" hangingPunct="1">
              <a:spcBef>
                <a:spcPts val="0"/>
              </a:spcBef>
              <a:spcAft>
                <a:spcPts val="0"/>
              </a:spcAft>
              <a:defRPr/>
            </a:pPr>
            <a:r>
              <a:rPr lang="en-US" sz="1600" b="1" dirty="0">
                <a:latin typeface="Times New Roman" panose="02020603050405020304" pitchFamily="18" charset="0"/>
                <a:cs typeface="Times New Roman" panose="02020603050405020304" pitchFamily="18" charset="0"/>
              </a:rPr>
              <a:t>Distance to the international highway </a:t>
            </a:r>
            <a:r>
              <a:rPr lang="en-US" sz="1600" dirty="0">
                <a:latin typeface="Times New Roman" panose="02020603050405020304" pitchFamily="18" charset="0"/>
                <a:cs typeface="Times New Roman" panose="02020603050405020304" pitchFamily="18" charset="0"/>
              </a:rPr>
              <a:t>- 6 km</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FF1AF161-0A1B-20E6-069D-F136EDABFE1E}"/>
              </a:ext>
            </a:extLst>
          </p:cNvPr>
          <p:cNvSpPr txBox="1"/>
          <p:nvPr/>
        </p:nvSpPr>
        <p:spPr>
          <a:xfrm>
            <a:off x="436563" y="2956006"/>
            <a:ext cx="4371975" cy="338554"/>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just" eaLnBrk="1" fontAlgn="auto" hangingPunct="1">
              <a:spcBef>
                <a:spcPts val="0"/>
              </a:spcBef>
              <a:spcAft>
                <a:spcPts val="0"/>
              </a:spcAft>
              <a:defRPr/>
            </a:pPr>
            <a:r>
              <a:rPr lang="en-US" sz="1600" b="1" dirty="0">
                <a:latin typeface="Times New Roman" panose="02020603050405020304" pitchFamily="18" charset="0"/>
                <a:cs typeface="Times New Roman" panose="02020603050405020304" pitchFamily="18" charset="0"/>
              </a:rPr>
              <a:t>Distance to the railway </a:t>
            </a:r>
            <a:r>
              <a:rPr lang="en-US" sz="1600" dirty="0">
                <a:latin typeface="Times New Roman" panose="02020603050405020304" pitchFamily="18" charset="0"/>
                <a:cs typeface="Times New Roman" panose="02020603050405020304" pitchFamily="18" charset="0"/>
              </a:rPr>
              <a:t>- 14 km</a:t>
            </a:r>
            <a:endParaRPr lang="ru-RU" sz="1600" dirty="0">
              <a:solidFill>
                <a:prstClr val="black"/>
              </a:solidFill>
              <a:latin typeface="Times New Roman" panose="02020603050405020304" pitchFamily="18" charset="0"/>
              <a:cs typeface="Times New Roman" panose="02020603050405020304" pitchFamily="18" charset="0"/>
            </a:endParaRPr>
          </a:p>
        </p:txBody>
      </p:sp>
      <p:pic>
        <p:nvPicPr>
          <p:cNvPr id="50193" name="Рисунок 20">
            <a:extLst>
              <a:ext uri="{FF2B5EF4-FFF2-40B4-BE49-F238E27FC236}">
                <a16:creationId xmlns:a16="http://schemas.microsoft.com/office/drawing/2014/main" id="{1B466906-1FB3-16A1-240D-51BB55D9568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00063" y="6308725"/>
            <a:ext cx="420687"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spd="slow" advTm="4000">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9AB5E4"/>
            </a:gs>
            <a:gs pos="50000">
              <a:srgbClr val="C2D1ED"/>
            </a:gs>
            <a:gs pos="100000">
              <a:srgbClr val="E1E8F5"/>
            </a:gs>
          </a:gsLst>
          <a:lin ang="5400000"/>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F3BED0-CEED-9BD8-18C0-C17771A7C72C}"/>
              </a:ext>
            </a:extLst>
          </p:cNvPr>
          <p:cNvSpPr txBox="1"/>
          <p:nvPr/>
        </p:nvSpPr>
        <p:spPr>
          <a:xfrm>
            <a:off x="388274" y="80815"/>
            <a:ext cx="9155653" cy="400110"/>
          </a:xfrm>
          <a:prstGeom prst="rect">
            <a:avLst/>
          </a:prstGeom>
          <a:solidFill>
            <a:schemeClr val="accent5">
              <a:lumMod val="60000"/>
              <a:lumOff val="40000"/>
            </a:schemeClr>
          </a:solidFill>
        </p:spPr>
        <p:style>
          <a:lnRef idx="0">
            <a:schemeClr val="accent1"/>
          </a:lnRef>
          <a:fillRef idx="3">
            <a:schemeClr val="accent1"/>
          </a:fillRef>
          <a:effectRef idx="3">
            <a:schemeClr val="accent1"/>
          </a:effectRef>
          <a:fontRef idx="minor">
            <a:schemeClr val="lt1"/>
          </a:fontRef>
        </p:style>
        <p:txBody>
          <a:bodyPr>
            <a:spAutoFit/>
          </a:bodyPr>
          <a:lstStyle/>
          <a:p>
            <a:pPr algn="ctr" eaLnBrk="1" fontAlgn="auto" hangingPunct="1">
              <a:spcBef>
                <a:spcPts val="0"/>
              </a:spcBef>
              <a:spcAft>
                <a:spcPts val="0"/>
              </a:spcAft>
              <a:defRPr/>
            </a:pPr>
            <a:r>
              <a:rPr lang="en-US" sz="2000" b="1" dirty="0">
                <a:solidFill>
                  <a:srgbClr val="1F497D">
                    <a:lumMod val="50000"/>
                  </a:srgbClr>
                </a:solidFill>
                <a:latin typeface="Times New Roman" pitchFamily="18" charset="0"/>
                <a:cs typeface="Times New Roman" pitchFamily="18" charset="0"/>
              </a:rPr>
              <a:t>Current Status of ”Raise production business“ LLC</a:t>
            </a:r>
            <a:endParaRPr lang="ru-RU" sz="2000" dirty="0">
              <a:solidFill>
                <a:srgbClr val="1F497D">
                  <a:lumMod val="50000"/>
                </a:srgbClr>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0E313B81-3421-A633-AE25-E21E72F8EC0D}"/>
              </a:ext>
            </a:extLst>
          </p:cNvPr>
          <p:cNvSpPr txBox="1"/>
          <p:nvPr/>
        </p:nvSpPr>
        <p:spPr>
          <a:xfrm>
            <a:off x="415925" y="1916113"/>
            <a:ext cx="4365625" cy="338137"/>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eaLnBrk="1" fontAlgn="auto" hangingPunct="1">
              <a:spcBef>
                <a:spcPts val="0"/>
              </a:spcBef>
              <a:spcAft>
                <a:spcPts val="0"/>
              </a:spcAft>
              <a:defRPr/>
            </a:pPr>
            <a:r>
              <a:rPr lang="en-US" sz="1600" b="1" dirty="0">
                <a:solidFill>
                  <a:prstClr val="black"/>
                </a:solidFill>
                <a:latin typeface="Times New Roman" pitchFamily="18" charset="0"/>
                <a:cs typeface="Times New Roman" pitchFamily="18" charset="0"/>
              </a:rPr>
              <a:t>Construction area - </a:t>
            </a:r>
            <a:r>
              <a:rPr lang="ru-RU" sz="1600" dirty="0">
                <a:solidFill>
                  <a:prstClr val="black"/>
                </a:solidFill>
                <a:latin typeface="Times New Roman" pitchFamily="18" charset="0"/>
                <a:cs typeface="Times New Roman" pitchFamily="18" charset="0"/>
              </a:rPr>
              <a:t>5800 </a:t>
            </a:r>
            <a:r>
              <a:rPr lang="en-US" sz="1600" dirty="0">
                <a:latin typeface="Times New Roman" panose="02020603050405020304" pitchFamily="18" charset="0"/>
                <a:cs typeface="Times New Roman" panose="02020603050405020304" pitchFamily="18" charset="0"/>
              </a:rPr>
              <a:t>square meters</a:t>
            </a:r>
            <a:endParaRPr lang="ru-RU" sz="1600" dirty="0">
              <a:solidFill>
                <a:prstClr val="black"/>
              </a:solidFill>
            </a:endParaRPr>
          </a:p>
        </p:txBody>
      </p:sp>
      <p:sp>
        <p:nvSpPr>
          <p:cNvPr id="8" name="TextBox 7">
            <a:extLst>
              <a:ext uri="{FF2B5EF4-FFF2-40B4-BE49-F238E27FC236}">
                <a16:creationId xmlns:a16="http://schemas.microsoft.com/office/drawing/2014/main" id="{F749E1B7-3EE0-8121-2C9C-FB4A51046C94}"/>
              </a:ext>
            </a:extLst>
          </p:cNvPr>
          <p:cNvSpPr txBox="1"/>
          <p:nvPr/>
        </p:nvSpPr>
        <p:spPr>
          <a:xfrm>
            <a:off x="407816" y="3389779"/>
            <a:ext cx="4360863" cy="830997"/>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eaLnBrk="1" fontAlgn="auto" hangingPunct="1">
              <a:spcBef>
                <a:spcPts val="0"/>
              </a:spcBef>
              <a:spcAft>
                <a:spcPts val="0"/>
              </a:spcAft>
              <a:defRPr/>
            </a:pPr>
            <a:r>
              <a:rPr lang="en-US" sz="1600" b="1" dirty="0">
                <a:latin typeface="Times New Roman" panose="02020603050405020304" pitchFamily="18" charset="0"/>
                <a:cs typeface="Times New Roman" panose="02020603050405020304" pitchFamily="18" charset="0"/>
              </a:rPr>
              <a:t>Production capacity </a:t>
            </a:r>
            <a:r>
              <a:rPr lang="en-US" sz="1600" dirty="0">
                <a:latin typeface="Times New Roman" panose="02020603050405020304" pitchFamily="18" charset="0"/>
                <a:cs typeface="Times New Roman" panose="02020603050405020304" pitchFamily="18" charset="0"/>
              </a:rPr>
              <a:t>- processes 4.5 thousand tons of licorice root and produces 360 tons of licorice root extract</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0FC4D13-6579-C38A-8D17-1BAE1204308C}"/>
              </a:ext>
            </a:extLst>
          </p:cNvPr>
          <p:cNvSpPr txBox="1"/>
          <p:nvPr/>
        </p:nvSpPr>
        <p:spPr>
          <a:xfrm>
            <a:off x="411163" y="1125538"/>
            <a:ext cx="4370387" cy="338137"/>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eaLnBrk="1" fontAlgn="auto" hangingPunct="1">
              <a:spcBef>
                <a:spcPts val="0"/>
              </a:spcBef>
              <a:spcAft>
                <a:spcPts val="0"/>
              </a:spcAft>
              <a:defRPr/>
            </a:pPr>
            <a:r>
              <a:rPr lang="en-US" sz="1600" b="1" dirty="0">
                <a:solidFill>
                  <a:prstClr val="black"/>
                </a:solidFill>
                <a:latin typeface="Times New Roman" pitchFamily="18" charset="0"/>
                <a:cs typeface="Times New Roman" pitchFamily="18" charset="0"/>
              </a:rPr>
              <a:t>Established year</a:t>
            </a:r>
            <a:r>
              <a:rPr lang="ru-RU" sz="1600" b="1" dirty="0">
                <a:solidFill>
                  <a:prstClr val="black"/>
                </a:solidFill>
                <a:latin typeface="Times New Roman" pitchFamily="18" charset="0"/>
                <a:cs typeface="Times New Roman" pitchFamily="18" charset="0"/>
              </a:rPr>
              <a:t>– </a:t>
            </a:r>
            <a:r>
              <a:rPr lang="ru-RU" sz="1400" dirty="0">
                <a:solidFill>
                  <a:prstClr val="black"/>
                </a:solidFill>
                <a:latin typeface="Times New Roman" pitchFamily="18" charset="0"/>
                <a:cs typeface="Times New Roman" pitchFamily="18" charset="0"/>
              </a:rPr>
              <a:t>2015</a:t>
            </a:r>
            <a:endParaRPr lang="ru-RU" sz="1400" dirty="0">
              <a:solidFill>
                <a:prstClr val="black"/>
              </a:solidFill>
            </a:endParaRPr>
          </a:p>
        </p:txBody>
      </p:sp>
      <p:sp>
        <p:nvSpPr>
          <p:cNvPr id="12" name="TextBox 11">
            <a:extLst>
              <a:ext uri="{FF2B5EF4-FFF2-40B4-BE49-F238E27FC236}">
                <a16:creationId xmlns:a16="http://schemas.microsoft.com/office/drawing/2014/main" id="{B14A0196-B1FB-219D-37E7-076E0548C95B}"/>
              </a:ext>
            </a:extLst>
          </p:cNvPr>
          <p:cNvSpPr txBox="1"/>
          <p:nvPr/>
        </p:nvSpPr>
        <p:spPr>
          <a:xfrm>
            <a:off x="415925" y="1506538"/>
            <a:ext cx="4359275" cy="338137"/>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eaLnBrk="1" fontAlgn="auto" hangingPunct="1">
              <a:spcBef>
                <a:spcPts val="0"/>
              </a:spcBef>
              <a:spcAft>
                <a:spcPts val="0"/>
              </a:spcAft>
              <a:defRPr/>
            </a:pPr>
            <a:r>
              <a:rPr lang="en-US" sz="1600" b="1" dirty="0">
                <a:solidFill>
                  <a:prstClr val="black"/>
                </a:solidFill>
                <a:latin typeface="Times New Roman" pitchFamily="18" charset="0"/>
                <a:cs typeface="Times New Roman" pitchFamily="18" charset="0"/>
              </a:rPr>
              <a:t>Total land area </a:t>
            </a:r>
            <a:r>
              <a:rPr lang="ru-RU" sz="1600" b="1" dirty="0">
                <a:solidFill>
                  <a:prstClr val="black"/>
                </a:solidFill>
                <a:latin typeface="Times New Roman" pitchFamily="18" charset="0"/>
                <a:cs typeface="Times New Roman" pitchFamily="18" charset="0"/>
              </a:rPr>
              <a:t>– </a:t>
            </a:r>
            <a:r>
              <a:rPr lang="ru-RU" sz="1400" dirty="0">
                <a:solidFill>
                  <a:prstClr val="black"/>
                </a:solidFill>
                <a:latin typeface="Times New Roman" pitchFamily="18" charset="0"/>
                <a:cs typeface="Times New Roman" pitchFamily="18" charset="0"/>
              </a:rPr>
              <a:t>1,86</a:t>
            </a:r>
            <a:r>
              <a:rPr lang="en-US" sz="1400" dirty="0">
                <a:solidFill>
                  <a:prstClr val="black"/>
                </a:solidFill>
                <a:latin typeface="Times New Roman" pitchFamily="18" charset="0"/>
                <a:cs typeface="Times New Roman" pitchFamily="18" charset="0"/>
              </a:rPr>
              <a:t> hectares</a:t>
            </a:r>
            <a:r>
              <a:rPr lang="ru-RU" sz="1400" dirty="0">
                <a:solidFill>
                  <a:prstClr val="black"/>
                </a:solidFill>
              </a:rPr>
              <a:t> </a:t>
            </a:r>
          </a:p>
        </p:txBody>
      </p:sp>
      <p:sp>
        <p:nvSpPr>
          <p:cNvPr id="9" name="Прямоугольник 8">
            <a:extLst>
              <a:ext uri="{FF2B5EF4-FFF2-40B4-BE49-F238E27FC236}">
                <a16:creationId xmlns:a16="http://schemas.microsoft.com/office/drawing/2014/main" id="{17AB28B2-056B-8954-CCEF-659414660C54}"/>
              </a:ext>
            </a:extLst>
          </p:cNvPr>
          <p:cNvSpPr/>
          <p:nvPr/>
        </p:nvSpPr>
        <p:spPr>
          <a:xfrm>
            <a:off x="415925" y="2298700"/>
            <a:ext cx="4359275" cy="584775"/>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eaLnBrk="1" fontAlgn="auto" hangingPunct="1">
              <a:spcBef>
                <a:spcPts val="0"/>
              </a:spcBef>
              <a:spcAft>
                <a:spcPts val="0"/>
              </a:spcAft>
              <a:defRPr/>
            </a:pPr>
            <a:r>
              <a:rPr lang="en-US" sz="1600" b="1" dirty="0">
                <a:solidFill>
                  <a:prstClr val="black"/>
                </a:solidFill>
                <a:latin typeface="Times New Roman" pitchFamily="18" charset="0"/>
                <a:cs typeface="Times New Roman" pitchFamily="18" charset="0"/>
              </a:rPr>
              <a:t>Main activity </a:t>
            </a:r>
            <a:r>
              <a:rPr lang="ru-RU" sz="1600" b="1" dirty="0">
                <a:solidFill>
                  <a:prstClr val="black"/>
                </a:solidFill>
                <a:latin typeface="Times New Roman" pitchFamily="18" charset="0"/>
                <a:cs typeface="Times New Roman" pitchFamily="18" charset="0"/>
              </a:rPr>
              <a:t>–</a:t>
            </a:r>
            <a:r>
              <a:rPr lang="en-US" sz="1600" b="1" dirty="0">
                <a:solidFill>
                  <a:prstClr val="black"/>
                </a:solidFill>
                <a:latin typeface="Times New Roman" pitchFamily="18" charset="0"/>
                <a:cs typeface="Times New Roman" pitchFamily="18" charset="0"/>
              </a:rPr>
              <a:t> </a:t>
            </a:r>
            <a:r>
              <a:rPr lang="en-US" sz="1600" dirty="0">
                <a:solidFill>
                  <a:prstClr val="black"/>
                </a:solidFill>
                <a:latin typeface="Times New Roman" pitchFamily="18" charset="0"/>
                <a:cs typeface="Times New Roman" pitchFamily="18" charset="0"/>
              </a:rPr>
              <a:t>Licorice root processing and licorice extract production</a:t>
            </a:r>
            <a:endParaRPr lang="ru-RU" sz="1600" dirty="0">
              <a:solidFill>
                <a:prstClr val="black"/>
              </a:solidFill>
            </a:endParaRPr>
          </a:p>
        </p:txBody>
      </p:sp>
      <p:sp>
        <p:nvSpPr>
          <p:cNvPr id="15" name="TextBox 14">
            <a:extLst>
              <a:ext uri="{FF2B5EF4-FFF2-40B4-BE49-F238E27FC236}">
                <a16:creationId xmlns:a16="http://schemas.microsoft.com/office/drawing/2014/main" id="{3D47F756-3120-B3FC-9D32-152600A1009F}"/>
              </a:ext>
            </a:extLst>
          </p:cNvPr>
          <p:cNvSpPr txBox="1"/>
          <p:nvPr/>
        </p:nvSpPr>
        <p:spPr>
          <a:xfrm>
            <a:off x="417513" y="2924175"/>
            <a:ext cx="4359275" cy="338554"/>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eaLnBrk="1" fontAlgn="auto" hangingPunct="1">
              <a:spcBef>
                <a:spcPts val="0"/>
              </a:spcBef>
              <a:spcAft>
                <a:spcPts val="0"/>
              </a:spcAft>
              <a:defRPr/>
            </a:pPr>
            <a:r>
              <a:rPr lang="en-US" sz="1600" b="1" dirty="0">
                <a:solidFill>
                  <a:prstClr val="black"/>
                </a:solidFill>
                <a:latin typeface="Times New Roman" pitchFamily="18" charset="0"/>
                <a:cs typeface="Times New Roman" pitchFamily="18" charset="0"/>
              </a:rPr>
              <a:t>The available </a:t>
            </a:r>
            <a:r>
              <a:rPr lang="en-US" sz="1600" b="1" dirty="0" err="1">
                <a:solidFill>
                  <a:prstClr val="black"/>
                </a:solidFill>
                <a:latin typeface="Times New Roman" pitchFamily="18" charset="0"/>
                <a:cs typeface="Times New Roman" pitchFamily="18" charset="0"/>
              </a:rPr>
              <a:t>equipments</a:t>
            </a:r>
            <a:r>
              <a:rPr lang="en-US" sz="1600" b="1" dirty="0">
                <a:solidFill>
                  <a:prstClr val="black"/>
                </a:solidFill>
                <a:latin typeface="Times New Roman" pitchFamily="18" charset="0"/>
                <a:cs typeface="Times New Roman" pitchFamily="18" charset="0"/>
              </a:rPr>
              <a:t> : </a:t>
            </a:r>
            <a:r>
              <a:rPr lang="en-US" sz="1600" dirty="0">
                <a:solidFill>
                  <a:prstClr val="black"/>
                </a:solidFill>
                <a:latin typeface="Times New Roman" pitchFamily="18" charset="0"/>
                <a:cs typeface="Times New Roman" pitchFamily="18" charset="0"/>
              </a:rPr>
              <a:t>imported from China</a:t>
            </a:r>
            <a:endParaRPr lang="ru-RU" sz="1400" dirty="0">
              <a:solidFill>
                <a:prstClr val="black"/>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51981563-09A8-AF00-7F7D-390BE409282C}"/>
              </a:ext>
            </a:extLst>
          </p:cNvPr>
          <p:cNvSpPr txBox="1"/>
          <p:nvPr/>
        </p:nvSpPr>
        <p:spPr>
          <a:xfrm>
            <a:off x="631825" y="5157788"/>
            <a:ext cx="3529013" cy="1616075"/>
          </a:xfrm>
          <a:prstGeom prst="rect">
            <a:avLst/>
          </a:prstGeom>
          <a:solidFill>
            <a:schemeClr val="accent3">
              <a:lumMod val="60000"/>
              <a:lumOff val="40000"/>
            </a:schemeClr>
          </a:solidFill>
        </p:spPr>
        <p:style>
          <a:lnRef idx="2">
            <a:schemeClr val="accent5"/>
          </a:lnRef>
          <a:fillRef idx="1">
            <a:schemeClr val="lt1"/>
          </a:fillRef>
          <a:effectRef idx="0">
            <a:schemeClr val="accent5"/>
          </a:effectRef>
          <a:fontRef idx="minor">
            <a:schemeClr val="dk1"/>
          </a:fontRef>
        </p:style>
        <p:txBody>
          <a:bodyPr>
            <a:spAutoFit/>
          </a:bodyPr>
          <a:lstStyle/>
          <a:p>
            <a:pPr algn="ctr" eaLnBrk="1" fontAlgn="auto" hangingPunct="1">
              <a:spcBef>
                <a:spcPts val="0"/>
              </a:spcBef>
              <a:spcAft>
                <a:spcPts val="0"/>
              </a:spcAft>
              <a:defRPr/>
            </a:pPr>
            <a:r>
              <a:rPr lang="en-US" b="1" u="sng" dirty="0">
                <a:solidFill>
                  <a:srgbClr val="C00000"/>
                </a:solidFill>
                <a:latin typeface="Times New Roman" panose="02020603050405020304" pitchFamily="18" charset="0"/>
                <a:cs typeface="Times New Roman" panose="02020603050405020304" pitchFamily="18" charset="0"/>
              </a:rPr>
              <a:t>SUGGESTIONS</a:t>
            </a:r>
            <a:endParaRPr lang="ru-RU" b="1" u="sng" dirty="0">
              <a:solidFill>
                <a:srgbClr val="C00000"/>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ru-RU" dirty="0">
                <a:solidFill>
                  <a:prstClr val="black"/>
                </a:solidFill>
              </a:rPr>
              <a:t>          </a:t>
            </a:r>
            <a:r>
              <a:rPr lang="en-US" b="1" dirty="0">
                <a:solidFill>
                  <a:srgbClr val="002060"/>
                </a:solidFill>
                <a:latin typeface="Arial" panose="020B0604020202020204" pitchFamily="34" charset="0"/>
                <a:cs typeface="Arial" panose="020B0604020202020204" pitchFamily="34" charset="0"/>
              </a:rPr>
              <a:t>Collaboration</a:t>
            </a:r>
            <a:endParaRPr lang="uz-Cyrl-UZ" b="1" dirty="0">
              <a:solidFill>
                <a:srgbClr val="002060"/>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uz-Cyrl-UZ" sz="400" b="1" dirty="0">
              <a:solidFill>
                <a:srgbClr val="002060"/>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uz-Cyrl-UZ" b="1" dirty="0">
                <a:solidFill>
                  <a:srgbClr val="002060"/>
                </a:solidFill>
                <a:latin typeface="Arial" panose="020B0604020202020204" pitchFamily="34" charset="0"/>
                <a:cs typeface="Arial" panose="020B0604020202020204" pitchFamily="34" charset="0"/>
              </a:rPr>
              <a:t>        </a:t>
            </a:r>
            <a:r>
              <a:rPr lang="en-US" b="1" dirty="0">
                <a:solidFill>
                  <a:srgbClr val="002060"/>
                </a:solidFill>
                <a:latin typeface="Arial" panose="020B0604020202020204" pitchFamily="34" charset="0"/>
                <a:cs typeface="Arial" panose="020B0604020202020204" pitchFamily="34" charset="0"/>
              </a:rPr>
              <a:t>Sale</a:t>
            </a:r>
            <a:r>
              <a:rPr lang="uz-Cyrl-UZ" b="1" dirty="0">
                <a:solidFill>
                  <a:srgbClr val="002060"/>
                </a:solidFill>
                <a:latin typeface="Arial" panose="020B0604020202020204" pitchFamily="34" charset="0"/>
                <a:cs typeface="Arial" panose="020B0604020202020204" pitchFamily="34" charset="0"/>
              </a:rPr>
              <a:t> </a:t>
            </a:r>
          </a:p>
          <a:p>
            <a:pPr eaLnBrk="1" fontAlgn="auto" hangingPunct="1">
              <a:spcBef>
                <a:spcPts val="0"/>
              </a:spcBef>
              <a:spcAft>
                <a:spcPts val="0"/>
              </a:spcAft>
              <a:defRPr/>
            </a:pPr>
            <a:r>
              <a:rPr lang="uz-Cyrl-UZ" sz="400" b="1" dirty="0">
                <a:solidFill>
                  <a:srgbClr val="002060"/>
                </a:solidFill>
                <a:latin typeface="Arial" panose="020B0604020202020204" pitchFamily="34" charset="0"/>
                <a:cs typeface="Arial" panose="020B0604020202020204" pitchFamily="34" charset="0"/>
              </a:rPr>
              <a:t> </a:t>
            </a:r>
            <a:r>
              <a:rPr lang="ru-RU" sz="400" b="1" dirty="0">
                <a:solidFill>
                  <a:srgbClr val="002060"/>
                </a:solidFill>
                <a:latin typeface="Arial" panose="020B0604020202020204" pitchFamily="34" charset="0"/>
                <a:cs typeface="Arial" panose="020B0604020202020204" pitchFamily="34" charset="0"/>
              </a:rPr>
              <a:t> </a:t>
            </a:r>
          </a:p>
          <a:p>
            <a:pPr eaLnBrk="1" fontAlgn="auto" hangingPunct="1">
              <a:spcBef>
                <a:spcPts val="0"/>
              </a:spcBef>
              <a:spcAft>
                <a:spcPts val="0"/>
              </a:spcAft>
              <a:defRPr/>
            </a:pPr>
            <a:r>
              <a:rPr lang="uz-Cyrl-UZ" b="1" dirty="0">
                <a:solidFill>
                  <a:srgbClr val="002060"/>
                </a:solidFill>
                <a:latin typeface="Arial" panose="020B0604020202020204" pitchFamily="34" charset="0"/>
                <a:cs typeface="Arial" panose="020B0604020202020204" pitchFamily="34" charset="0"/>
              </a:rPr>
              <a:t>        </a:t>
            </a:r>
            <a:r>
              <a:rPr lang="en-US" b="1" dirty="0">
                <a:solidFill>
                  <a:srgbClr val="002060"/>
                </a:solidFill>
                <a:latin typeface="Arial" panose="020B0604020202020204" pitchFamily="34" charset="0"/>
                <a:cs typeface="Arial" panose="020B0604020202020204" pitchFamily="34" charset="0"/>
              </a:rPr>
              <a:t>Rent</a:t>
            </a:r>
            <a:endParaRPr lang="uz-Cyrl-UZ" b="1" dirty="0">
              <a:solidFill>
                <a:srgbClr val="002060"/>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uz-Cyrl-UZ" sz="700" b="1" dirty="0">
              <a:solidFill>
                <a:srgbClr val="002060"/>
              </a:solidFill>
            </a:endParaRPr>
          </a:p>
          <a:p>
            <a:pPr eaLnBrk="1" fontAlgn="auto" hangingPunct="1">
              <a:spcBef>
                <a:spcPts val="0"/>
              </a:spcBef>
              <a:spcAft>
                <a:spcPts val="0"/>
              </a:spcAft>
              <a:defRPr/>
            </a:pPr>
            <a:r>
              <a:rPr lang="uz-Cyrl-UZ" sz="1200" b="1" i="1" dirty="0">
                <a:solidFill>
                  <a:srgbClr val="002060"/>
                </a:solidFill>
                <a:latin typeface="Times New Roman" panose="02020603050405020304" pitchFamily="18" charset="0"/>
                <a:cs typeface="Times New Roman" panose="02020603050405020304" pitchFamily="18" charset="0"/>
              </a:rPr>
              <a:t>             +998937215569</a:t>
            </a:r>
            <a:endParaRPr lang="ru-RU" sz="1200" b="1" i="1" dirty="0">
              <a:solidFill>
                <a:srgbClr val="002060"/>
              </a:solidFill>
              <a:latin typeface="Times New Roman" panose="02020603050405020304" pitchFamily="18" charset="0"/>
              <a:cs typeface="Times New Roman" panose="02020603050405020304" pitchFamily="18" charset="0"/>
            </a:endParaRPr>
          </a:p>
        </p:txBody>
      </p:sp>
      <p:pic>
        <p:nvPicPr>
          <p:cNvPr id="51212" name="Рисунок 17">
            <a:extLst>
              <a:ext uri="{FF2B5EF4-FFF2-40B4-BE49-F238E27FC236}">
                <a16:creationId xmlns:a16="http://schemas.microsoft.com/office/drawing/2014/main" id="{C5308907-D48C-E71B-FA03-B275097A4A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5963" y="5445125"/>
            <a:ext cx="4365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3" name="Рисунок 18">
            <a:extLst>
              <a:ext uri="{FF2B5EF4-FFF2-40B4-BE49-F238E27FC236}">
                <a16:creationId xmlns:a16="http://schemas.microsoft.com/office/drawing/2014/main" id="{7155F393-DBAD-21C8-116B-1E11CBEA8CF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4850" y="5805488"/>
            <a:ext cx="447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4" name="Рисунок 19">
            <a:extLst>
              <a:ext uri="{FF2B5EF4-FFF2-40B4-BE49-F238E27FC236}">
                <a16:creationId xmlns:a16="http://schemas.microsoft.com/office/drawing/2014/main" id="{AAEE5CE4-A5FF-728A-4B25-9792CF1503A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5488" y="6092825"/>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5" name="Рисунок 20">
            <a:extLst>
              <a:ext uri="{FF2B5EF4-FFF2-40B4-BE49-F238E27FC236}">
                <a16:creationId xmlns:a16="http://schemas.microsoft.com/office/drawing/2014/main" id="{7F1D1AF4-A608-64A9-90BB-A023EB54C48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5963" y="6453188"/>
            <a:ext cx="4365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2">
            <a:extLst>
              <a:ext uri="{FF2B5EF4-FFF2-40B4-BE49-F238E27FC236}">
                <a16:creationId xmlns:a16="http://schemas.microsoft.com/office/drawing/2014/main" id="{87A19CC1-684E-F844-9929-54B9FF6923CA}"/>
              </a:ext>
            </a:extLst>
          </p:cNvPr>
          <p:cNvPicPr>
            <a:picLocks noChangeAspect="1"/>
          </p:cNvPicPr>
          <p:nvPr/>
        </p:nvPicPr>
        <p:blipFill>
          <a:blip r:embed="rId7"/>
          <a:stretch>
            <a:fillRect/>
          </a:stretch>
        </p:blipFill>
        <p:spPr>
          <a:xfrm>
            <a:off x="5087714" y="723900"/>
            <a:ext cx="4483100" cy="33817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A3C25576-CBC0-B97C-7B6F-1E674153CB4A}"/>
              </a:ext>
            </a:extLst>
          </p:cNvPr>
          <p:cNvSpPr txBox="1"/>
          <p:nvPr/>
        </p:nvSpPr>
        <p:spPr>
          <a:xfrm>
            <a:off x="415925" y="682625"/>
            <a:ext cx="4365625" cy="338554"/>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eaLnBrk="1" fontAlgn="auto" hangingPunct="1">
              <a:spcBef>
                <a:spcPts val="0"/>
              </a:spcBef>
              <a:spcAft>
                <a:spcPts val="0"/>
              </a:spcAft>
              <a:defRPr/>
            </a:pPr>
            <a:r>
              <a:rPr lang="en-US" sz="1600" b="1" dirty="0">
                <a:solidFill>
                  <a:prstClr val="black"/>
                </a:solidFill>
                <a:latin typeface="Times New Roman" pitchFamily="18" charset="0"/>
                <a:cs typeface="Times New Roman" pitchFamily="18" charset="0"/>
              </a:rPr>
              <a:t>Address</a:t>
            </a:r>
            <a:r>
              <a:rPr lang="uz-Cyrl-UZ" sz="1600" b="1" dirty="0">
                <a:solidFill>
                  <a:prstClr val="black"/>
                </a:solidFill>
                <a:latin typeface="Times New Roman" pitchFamily="18" charset="0"/>
                <a:cs typeface="Times New Roman" pitchFamily="18" charset="0"/>
              </a:rPr>
              <a:t> – </a:t>
            </a:r>
            <a:r>
              <a:rPr lang="en-US" sz="1600" dirty="0" err="1">
                <a:solidFill>
                  <a:prstClr val="black"/>
                </a:solidFill>
                <a:latin typeface="Times New Roman" pitchFamily="18" charset="0"/>
                <a:cs typeface="Times New Roman" pitchFamily="18" charset="0"/>
              </a:rPr>
              <a:t>Jomboy</a:t>
            </a:r>
            <a:r>
              <a:rPr lang="en-US" sz="1600" dirty="0">
                <a:solidFill>
                  <a:prstClr val="black"/>
                </a:solidFill>
                <a:latin typeface="Times New Roman" pitchFamily="18" charset="0"/>
                <a:cs typeface="Times New Roman" pitchFamily="18" charset="0"/>
              </a:rPr>
              <a:t> District</a:t>
            </a:r>
            <a:endParaRPr lang="ru-RU" sz="1600" dirty="0">
              <a:solidFill>
                <a:prstClr val="black"/>
              </a:solidFill>
            </a:endParaRPr>
          </a:p>
        </p:txBody>
      </p:sp>
      <p:sp>
        <p:nvSpPr>
          <p:cNvPr id="19" name="TextBox 18">
            <a:extLst>
              <a:ext uri="{FF2B5EF4-FFF2-40B4-BE49-F238E27FC236}">
                <a16:creationId xmlns:a16="http://schemas.microsoft.com/office/drawing/2014/main" id="{9F595256-15B7-EACF-99CA-92471DA863D3}"/>
              </a:ext>
            </a:extLst>
          </p:cNvPr>
          <p:cNvSpPr txBox="1"/>
          <p:nvPr/>
        </p:nvSpPr>
        <p:spPr>
          <a:xfrm>
            <a:off x="411163" y="4367213"/>
            <a:ext cx="4365625" cy="584775"/>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eaLnBrk="1" fontAlgn="auto" hangingPunct="1">
              <a:spcBef>
                <a:spcPts val="0"/>
              </a:spcBef>
              <a:spcAft>
                <a:spcPts val="0"/>
              </a:spcAft>
              <a:defRPr/>
            </a:pPr>
            <a:r>
              <a:rPr lang="en-US" sz="1600" b="1" dirty="0">
                <a:solidFill>
                  <a:prstClr val="black"/>
                </a:solidFill>
                <a:latin typeface="Times New Roman" pitchFamily="18" charset="0"/>
                <a:cs typeface="Times New Roman" pitchFamily="18" charset="0"/>
              </a:rPr>
              <a:t>Engineering and communication networks - </a:t>
            </a:r>
            <a:r>
              <a:rPr lang="en-US" sz="1600" dirty="0">
                <a:solidFill>
                  <a:prstClr val="black"/>
                </a:solidFill>
                <a:latin typeface="Times New Roman" pitchFamily="18" charset="0"/>
                <a:cs typeface="Times New Roman" pitchFamily="18" charset="0"/>
              </a:rPr>
              <a:t>Existing (</a:t>
            </a:r>
            <a:r>
              <a:rPr lang="en-US" sz="1600" dirty="0">
                <a:solidFill>
                  <a:srgbClr val="92D050"/>
                </a:solidFill>
                <a:latin typeface="Times New Roman" pitchFamily="18" charset="0"/>
                <a:cs typeface="Times New Roman" pitchFamily="18" charset="0"/>
              </a:rPr>
              <a:t>electricity, gas, water, road</a:t>
            </a:r>
            <a:r>
              <a:rPr lang="en-US" sz="1600" dirty="0">
                <a:solidFill>
                  <a:prstClr val="black"/>
                </a:solidFill>
                <a:latin typeface="Times New Roman" pitchFamily="18" charset="0"/>
                <a:cs typeface="Times New Roman" pitchFamily="18" charset="0"/>
              </a:rPr>
              <a:t>)</a:t>
            </a:r>
            <a:endParaRPr lang="ru-RU" sz="1600" dirty="0">
              <a:solidFill>
                <a:prstClr val="black"/>
              </a:solidFill>
            </a:endParaRPr>
          </a:p>
        </p:txBody>
      </p:sp>
      <p:pic>
        <p:nvPicPr>
          <p:cNvPr id="6" name="Рисунок 5">
            <a:extLst>
              <a:ext uri="{FF2B5EF4-FFF2-40B4-BE49-F238E27FC236}">
                <a16:creationId xmlns:a16="http://schemas.microsoft.com/office/drawing/2014/main" id="{23CDD2D2-B52D-2C79-8D6F-BA21B5807556}"/>
              </a:ext>
            </a:extLst>
          </p:cNvPr>
          <p:cNvPicPr>
            <a:picLocks noChangeAspect="1"/>
          </p:cNvPicPr>
          <p:nvPr/>
        </p:nvPicPr>
        <p:blipFill>
          <a:blip r:embed="rId8"/>
          <a:stretch>
            <a:fillRect/>
          </a:stretch>
        </p:blipFill>
        <p:spPr>
          <a:xfrm>
            <a:off x="5087713" y="4293097"/>
            <a:ext cx="4483099" cy="25204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overrideClrMapping bg1="lt1" tx1="dk1" bg2="lt2" tx2="dk2" accent1="accent1" accent2="accent2" accent3="accent3" accent4="accent4" accent5="accent5" accent6="accent6" hlink="hlink" folHlink="folHlink"/>
  </p:clrMapOvr>
  <p:transition spd="slow" advTm="4000">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9AB5E4"/>
            </a:gs>
            <a:gs pos="50000">
              <a:srgbClr val="C2D1ED"/>
            </a:gs>
            <a:gs pos="100000">
              <a:srgbClr val="E1E8F5"/>
            </a:gs>
          </a:gsLst>
          <a:lin ang="5400000"/>
        </a:gradFill>
        <a:effectLst/>
      </p:bgPr>
    </p:bg>
    <p:spTree>
      <p:nvGrpSpPr>
        <p:cNvPr id="1" name=""/>
        <p:cNvGrpSpPr/>
        <p:nvPr/>
      </p:nvGrpSpPr>
      <p:grpSpPr>
        <a:xfrm>
          <a:off x="0" y="0"/>
          <a:ext cx="0" cy="0"/>
          <a:chOff x="0" y="0"/>
          <a:chExt cx="0" cy="0"/>
        </a:xfrm>
      </p:grpSpPr>
      <p:sp>
        <p:nvSpPr>
          <p:cNvPr id="56" name="Прямоугольник 55">
            <a:extLst>
              <a:ext uri="{FF2B5EF4-FFF2-40B4-BE49-F238E27FC236}">
                <a16:creationId xmlns:a16="http://schemas.microsoft.com/office/drawing/2014/main" id="{FFE8A722-E450-7739-DEEA-8E7DF3D06306}"/>
              </a:ext>
            </a:extLst>
          </p:cNvPr>
          <p:cNvSpPr/>
          <p:nvPr/>
        </p:nvSpPr>
        <p:spPr>
          <a:xfrm>
            <a:off x="151750" y="46365"/>
            <a:ext cx="9754250" cy="707886"/>
          </a:xfrm>
          <a:prstGeom prst="rect">
            <a:avLst/>
          </a:prstGeom>
          <a:solidFill>
            <a:schemeClr val="accent5">
              <a:lumMod val="60000"/>
              <a:lumOff val="40000"/>
            </a:schemeClr>
          </a:solidFill>
        </p:spPr>
        <p:style>
          <a:lnRef idx="0">
            <a:schemeClr val="accent1"/>
          </a:lnRef>
          <a:fillRef idx="3">
            <a:schemeClr val="accent1"/>
          </a:fillRef>
          <a:effectRef idx="3">
            <a:schemeClr val="accent1"/>
          </a:effectRef>
          <a:fontRef idx="minor">
            <a:schemeClr val="lt1"/>
          </a:fontRef>
        </p:style>
        <p:txBody>
          <a:bodyPr>
            <a:spAutoFit/>
          </a:bodyPr>
          <a:lstStyle/>
          <a:p>
            <a:pPr algn="ctr" eaLnBrk="1" fontAlgn="auto" hangingPunct="1">
              <a:spcBef>
                <a:spcPts val="0"/>
              </a:spcBef>
              <a:spcAft>
                <a:spcPts val="0"/>
              </a:spcAft>
              <a:defRPr/>
            </a:pPr>
            <a:r>
              <a:rPr lang="en-US" sz="2000" b="1" dirty="0">
                <a:solidFill>
                  <a:schemeClr val="tx1"/>
                </a:solidFill>
                <a:latin typeface="Times New Roman" panose="02020603050405020304" pitchFamily="18" charset="0"/>
                <a:cs typeface="Times New Roman" panose="02020603050405020304" pitchFamily="18" charset="0"/>
              </a:rPr>
              <a:t>The project of ”</a:t>
            </a:r>
            <a:r>
              <a:rPr lang="en-US" sz="2000" b="1" dirty="0" err="1">
                <a:solidFill>
                  <a:schemeClr val="tx1"/>
                </a:solidFill>
                <a:latin typeface="Times New Roman" panose="02020603050405020304" pitchFamily="18" charset="0"/>
                <a:cs typeface="Times New Roman" panose="02020603050405020304" pitchFamily="18" charset="0"/>
              </a:rPr>
              <a:t>Saxix</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bek</a:t>
            </a:r>
            <a:r>
              <a:rPr lang="en-US" sz="2000" b="1" dirty="0">
                <a:solidFill>
                  <a:schemeClr val="tx1"/>
                </a:solidFill>
                <a:latin typeface="Times New Roman" panose="02020603050405020304" pitchFamily="18" charset="0"/>
                <a:cs typeface="Times New Roman" panose="02020603050405020304" pitchFamily="18" charset="0"/>
              </a:rPr>
              <a:t>-baraka" LLC ”Tomato processing and tomato paste production"</a:t>
            </a:r>
            <a:endParaRPr lang="ru-RU" sz="2000" b="1" dirty="0">
              <a:solidFill>
                <a:schemeClr val="tx1"/>
              </a:solidFill>
              <a:latin typeface="Times New Roman" panose="02020603050405020304" pitchFamily="18" charset="0"/>
              <a:cs typeface="Times New Roman" pitchFamily="18" charset="0"/>
            </a:endParaRPr>
          </a:p>
        </p:txBody>
      </p:sp>
      <p:sp>
        <p:nvSpPr>
          <p:cNvPr id="5" name="AutoShape 6" descr="https://w7.pngwing.com/pngs/703/922/png-transparent-dollar-sign-on-top-of-hand-computer-icons-investment-payment-bank-money-money-icon-saving-text-logo.png">
            <a:extLst>
              <a:ext uri="{FF2B5EF4-FFF2-40B4-BE49-F238E27FC236}">
                <a16:creationId xmlns:a16="http://schemas.microsoft.com/office/drawing/2014/main" id="{AB92121E-7845-AE7F-B3CC-056FFADE1B0D}"/>
              </a:ext>
            </a:extLst>
          </p:cNvPr>
          <p:cNvSpPr>
            <a:spLocks noChangeAspect="1" noChangeArrowheads="1"/>
          </p:cNvSpPr>
          <p:nvPr/>
        </p:nvSpPr>
        <p:spPr bwMode="auto">
          <a:xfrm>
            <a:off x="123825" y="271463"/>
            <a:ext cx="247650" cy="247650"/>
          </a:xfrm>
          <a:prstGeom prst="rect">
            <a:avLst/>
          </a:prstGeom>
          <a:noFill/>
        </p:spPr>
        <p:txBody>
          <a:bodyPr lIns="74295" tIns="37147" rIns="74295" bIns="37147"/>
          <a:lstStyle/>
          <a:p>
            <a:pPr defTabSz="487924" eaLnBrk="1" fontAlgn="auto" hangingPunct="1">
              <a:spcBef>
                <a:spcPts val="0"/>
              </a:spcBef>
              <a:spcAft>
                <a:spcPts val="0"/>
              </a:spcAft>
              <a:defRPr/>
            </a:pPr>
            <a:endParaRPr lang="en-US" sz="1462">
              <a:solidFill>
                <a:prstClr val="black"/>
              </a:solidFill>
              <a:latin typeface="Times New Roman" panose="02020603050405020304" pitchFamily="18" charset="0"/>
              <a:cs typeface="Times New Roman" panose="02020603050405020304" pitchFamily="18" charset="0"/>
            </a:endParaRPr>
          </a:p>
        </p:txBody>
      </p:sp>
      <p:graphicFrame>
        <p:nvGraphicFramePr>
          <p:cNvPr id="34" name="Таблица 33">
            <a:extLst>
              <a:ext uri="{FF2B5EF4-FFF2-40B4-BE49-F238E27FC236}">
                <a16:creationId xmlns:a16="http://schemas.microsoft.com/office/drawing/2014/main" id="{320C4E16-A0F3-BAC6-7A11-734219234B30}"/>
              </a:ext>
            </a:extLst>
          </p:cNvPr>
          <p:cNvGraphicFramePr>
            <a:graphicFrameLocks noGrp="1"/>
          </p:cNvGraphicFramePr>
          <p:nvPr>
            <p:extLst>
              <p:ext uri="{D42A27DB-BD31-4B8C-83A1-F6EECF244321}">
                <p14:modId xmlns:p14="http://schemas.microsoft.com/office/powerpoint/2010/main" val="1156841574"/>
              </p:ext>
            </p:extLst>
          </p:nvPr>
        </p:nvGraphicFramePr>
        <p:xfrm>
          <a:off x="4521200" y="1628775"/>
          <a:ext cx="5202238" cy="5184776"/>
        </p:xfrm>
        <a:graphic>
          <a:graphicData uri="http://schemas.openxmlformats.org/drawingml/2006/table">
            <a:tbl>
              <a:tblPr>
                <a:tableStyleId>{BC89EF96-8CEA-46FF-86C4-4CE0E7609802}</a:tableStyleId>
              </a:tblPr>
              <a:tblGrid>
                <a:gridCol w="2592638">
                  <a:extLst>
                    <a:ext uri="{9D8B030D-6E8A-4147-A177-3AD203B41FA5}">
                      <a16:colId xmlns:a16="http://schemas.microsoft.com/office/drawing/2014/main" val="20000"/>
                    </a:ext>
                  </a:extLst>
                </a:gridCol>
                <a:gridCol w="2609600">
                  <a:extLst>
                    <a:ext uri="{9D8B030D-6E8A-4147-A177-3AD203B41FA5}">
                      <a16:colId xmlns:a16="http://schemas.microsoft.com/office/drawing/2014/main" val="20001"/>
                    </a:ext>
                  </a:extLst>
                </a:gridCol>
              </a:tblGrid>
              <a:tr h="2592388">
                <a:tc>
                  <a:txBody>
                    <a:bodyPr/>
                    <a:lstStyle/>
                    <a:p>
                      <a:pPr algn="ctr" rtl="0" fontAlgn="ctr"/>
                      <a:r>
                        <a:rPr lang="uz-Cyrl-UZ" sz="1100" b="0" i="0" u="none" strike="noStrike" dirty="0">
                          <a:solidFill>
                            <a:srgbClr val="000000"/>
                          </a:solidFill>
                          <a:effectLst/>
                          <a:latin typeface="Times New Roman" panose="02020603050405020304" pitchFamily="18" charset="0"/>
                          <a:cs typeface="Times New Roman" panose="02020603050405020304" pitchFamily="18" charset="0"/>
                        </a:rPr>
                        <a:t>Расм</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887" marR="3887" marT="3887"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uz-Cyrl-UZ" sz="1100" b="0" i="0" u="none" strike="noStrike" dirty="0">
                          <a:solidFill>
                            <a:srgbClr val="000000"/>
                          </a:solidFill>
                          <a:effectLst/>
                          <a:latin typeface="Times New Roman" panose="02020603050405020304" pitchFamily="18" charset="0"/>
                          <a:cs typeface="Times New Roman" panose="02020603050405020304" pitchFamily="18" charset="0"/>
                        </a:rPr>
                        <a:t>асм</a:t>
                      </a:r>
                      <a:endParaRPr lang="ru-RU" sz="11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887" marR="3887" marT="3887" marB="0" anchor="ctr"/>
                </a:tc>
                <a:extLst>
                  <a:ext uri="{0D108BD9-81ED-4DB2-BD59-A6C34878D82A}">
                    <a16:rowId xmlns:a16="http://schemas.microsoft.com/office/drawing/2014/main" val="10000"/>
                  </a:ext>
                </a:extLst>
              </a:tr>
              <a:tr h="259238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uz-Cyrl-UZ"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Расм</a:t>
                      </a:r>
                      <a:endParaRPr kumimoji="0" lang="ru-RU"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txBody>
                  <a:tcPr marL="3887" marR="3887" marT="3887"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uz-Cyrl-UZ"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Расм</a:t>
                      </a:r>
                      <a:endParaRPr kumimoji="0" lang="ru-RU"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txBody>
                  <a:tcPr marL="3887" marR="3887" marT="3887" marB="0" anchor="ctr"/>
                </a:tc>
                <a:extLst>
                  <a:ext uri="{0D108BD9-81ED-4DB2-BD59-A6C34878D82A}">
                    <a16:rowId xmlns:a16="http://schemas.microsoft.com/office/drawing/2014/main" val="10001"/>
                  </a:ext>
                </a:extLst>
              </a:tr>
            </a:tbl>
          </a:graphicData>
        </a:graphic>
      </p:graphicFrame>
      <p:pic>
        <p:nvPicPr>
          <p:cNvPr id="52241" name="Рисунок 10">
            <a:extLst>
              <a:ext uri="{FF2B5EF4-FFF2-40B4-BE49-F238E27FC236}">
                <a16:creationId xmlns:a16="http://schemas.microsoft.com/office/drawing/2014/main" id="{A07C5EB0-2BD7-6F37-9BC8-7E63D5F609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8175" y="4267200"/>
            <a:ext cx="2619375"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2" name="Рисунок 6">
            <a:extLst>
              <a:ext uri="{FF2B5EF4-FFF2-40B4-BE49-F238E27FC236}">
                <a16:creationId xmlns:a16="http://schemas.microsoft.com/office/drawing/2014/main" id="{54050CE4-5C66-04C9-5B11-D7721DF74A7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48175" y="820738"/>
            <a:ext cx="5275263"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3" name="Picture 2" descr="Тыквенный сок с яблоками в домашних условиях на зиму">
            <a:extLst>
              <a:ext uri="{FF2B5EF4-FFF2-40B4-BE49-F238E27FC236}">
                <a16:creationId xmlns:a16="http://schemas.microsoft.com/office/drawing/2014/main" id="{B5F38A7C-324A-7778-8028-002F8843BF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3750" y="4235450"/>
            <a:ext cx="2563813" cy="25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a:extLst>
              <a:ext uri="{FF2B5EF4-FFF2-40B4-BE49-F238E27FC236}">
                <a16:creationId xmlns:a16="http://schemas.microsoft.com/office/drawing/2014/main" id="{A2552DE7-B587-5359-3E29-6A545D461134}"/>
              </a:ext>
            </a:extLst>
          </p:cNvPr>
          <p:cNvSpPr txBox="1"/>
          <p:nvPr/>
        </p:nvSpPr>
        <p:spPr>
          <a:xfrm>
            <a:off x="298450" y="5445125"/>
            <a:ext cx="3430588" cy="1277938"/>
          </a:xfrm>
          <a:prstGeom prst="rect">
            <a:avLst/>
          </a:prstGeom>
          <a:solidFill>
            <a:schemeClr val="accent3">
              <a:lumMod val="60000"/>
              <a:lumOff val="40000"/>
            </a:schemeClr>
          </a:solidFill>
        </p:spPr>
        <p:style>
          <a:lnRef idx="2">
            <a:schemeClr val="accent5"/>
          </a:lnRef>
          <a:fillRef idx="1">
            <a:schemeClr val="lt1"/>
          </a:fillRef>
          <a:effectRef idx="0">
            <a:schemeClr val="accent5"/>
          </a:effectRef>
          <a:fontRef idx="minor">
            <a:schemeClr val="dk1"/>
          </a:fontRef>
        </p:style>
        <p:txBody>
          <a:bodyPr>
            <a:spAutoFit/>
          </a:bodyPr>
          <a:lstStyle/>
          <a:p>
            <a:pPr algn="ctr" eaLnBrk="1" fontAlgn="auto" hangingPunct="1">
              <a:spcBef>
                <a:spcPts val="0"/>
              </a:spcBef>
              <a:spcAft>
                <a:spcPts val="0"/>
              </a:spcAft>
              <a:defRPr/>
            </a:pPr>
            <a:r>
              <a:rPr lang="en-US" b="1" u="sng" dirty="0">
                <a:solidFill>
                  <a:srgbClr val="C00000"/>
                </a:solidFill>
                <a:latin typeface="Times New Roman" panose="02020603050405020304" pitchFamily="18" charset="0"/>
                <a:cs typeface="Times New Roman" panose="02020603050405020304" pitchFamily="18" charset="0"/>
              </a:rPr>
              <a:t>SUGGESTIONS</a:t>
            </a:r>
            <a:endParaRPr lang="ru-RU" b="1" u="sng" dirty="0">
              <a:solidFill>
                <a:srgbClr val="C00000"/>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ru-RU" dirty="0">
                <a:solidFill>
                  <a:prstClr val="black"/>
                </a:solidFill>
                <a:latin typeface="Times New Roman" panose="02020603050405020304" pitchFamily="18" charset="0"/>
                <a:cs typeface="Times New Roman" panose="02020603050405020304" pitchFamily="18" charset="0"/>
              </a:rPr>
              <a:t>          </a:t>
            </a:r>
            <a:r>
              <a:rPr lang="en-US" b="1" dirty="0">
                <a:solidFill>
                  <a:srgbClr val="002060"/>
                </a:solidFill>
                <a:latin typeface="Times New Roman" panose="02020603050405020304" pitchFamily="18" charset="0"/>
                <a:cs typeface="Times New Roman" panose="02020603050405020304" pitchFamily="18" charset="0"/>
              </a:rPr>
              <a:t>Collaboration</a:t>
            </a:r>
            <a:endParaRPr lang="uz-Cyrl-UZ" b="1" dirty="0">
              <a:solidFill>
                <a:srgbClr val="002060"/>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endParaRPr lang="uz-Cyrl-UZ" sz="400" b="1" dirty="0">
              <a:solidFill>
                <a:srgbClr val="002060"/>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uz-Cyrl-UZ" b="1" dirty="0">
                <a:solidFill>
                  <a:srgbClr val="002060"/>
                </a:solidFill>
                <a:latin typeface="Times New Roman" panose="02020603050405020304" pitchFamily="18" charset="0"/>
                <a:cs typeface="Times New Roman" panose="02020603050405020304" pitchFamily="18" charset="0"/>
              </a:rPr>
              <a:t>        </a:t>
            </a:r>
            <a:r>
              <a:rPr lang="en-US" b="1" dirty="0">
                <a:solidFill>
                  <a:srgbClr val="002060"/>
                </a:solidFill>
                <a:latin typeface="Times New Roman" panose="02020603050405020304" pitchFamily="18" charset="0"/>
                <a:cs typeface="Times New Roman" panose="02020603050405020304" pitchFamily="18" charset="0"/>
              </a:rPr>
              <a:t>  Rent</a:t>
            </a:r>
            <a:endParaRPr lang="uz-Cyrl-UZ" b="1" dirty="0">
              <a:solidFill>
                <a:srgbClr val="002060"/>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endParaRPr lang="uz-Cyrl-UZ" sz="700" b="1" dirty="0">
              <a:solidFill>
                <a:srgbClr val="002060"/>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uz-Cyrl-UZ" sz="1200" b="1" i="1" dirty="0">
                <a:solidFill>
                  <a:srgbClr val="002060"/>
                </a:solidFill>
                <a:latin typeface="Times New Roman" panose="02020603050405020304" pitchFamily="18" charset="0"/>
                <a:cs typeface="Times New Roman" panose="02020603050405020304" pitchFamily="18" charset="0"/>
              </a:rPr>
              <a:t>             +99888 397 11 18</a:t>
            </a:r>
            <a:endParaRPr lang="ru-RU" sz="1200" b="1" i="1" dirty="0">
              <a:solidFill>
                <a:srgbClr val="002060"/>
              </a:solidFill>
              <a:latin typeface="Times New Roman" panose="02020603050405020304" pitchFamily="18" charset="0"/>
              <a:cs typeface="Times New Roman" panose="02020603050405020304" pitchFamily="18" charset="0"/>
            </a:endParaRPr>
          </a:p>
        </p:txBody>
      </p:sp>
      <p:pic>
        <p:nvPicPr>
          <p:cNvPr id="52245" name="Рисунок 20">
            <a:extLst>
              <a:ext uri="{FF2B5EF4-FFF2-40B4-BE49-F238E27FC236}">
                <a16:creationId xmlns:a16="http://schemas.microsoft.com/office/drawing/2014/main" id="{84D1A6AF-7903-6F3C-752B-3AA6957DCED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5125" y="5716588"/>
            <a:ext cx="4651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6" name="Рисунок 22">
            <a:extLst>
              <a:ext uri="{FF2B5EF4-FFF2-40B4-BE49-F238E27FC236}">
                <a16:creationId xmlns:a16="http://schemas.microsoft.com/office/drawing/2014/main" id="{9733D815-BE1C-6535-C230-E31F2A649C3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65125" y="6061075"/>
            <a:ext cx="4651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7" name="Рисунок 23">
            <a:extLst>
              <a:ext uri="{FF2B5EF4-FFF2-40B4-BE49-F238E27FC236}">
                <a16:creationId xmlns:a16="http://schemas.microsoft.com/office/drawing/2014/main" id="{FA5D27A2-5E9B-75C7-B0E4-FECA527AC00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5125" y="6381750"/>
            <a:ext cx="465138"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1">
            <a:extLst>
              <a:ext uri="{FF2B5EF4-FFF2-40B4-BE49-F238E27FC236}">
                <a16:creationId xmlns:a16="http://schemas.microsoft.com/office/drawing/2014/main" id="{A180724F-8AF1-1D8F-29F4-132F226800DF}"/>
              </a:ext>
            </a:extLst>
          </p:cNvPr>
          <p:cNvSpPr txBox="1"/>
          <p:nvPr/>
        </p:nvSpPr>
        <p:spPr>
          <a:xfrm>
            <a:off x="128588" y="1628775"/>
            <a:ext cx="4105275" cy="338138"/>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eaLnBrk="1" fontAlgn="auto" hangingPunct="1">
              <a:spcBef>
                <a:spcPts val="0"/>
              </a:spcBef>
              <a:spcAft>
                <a:spcPts val="0"/>
              </a:spcAft>
              <a:defRPr/>
            </a:pPr>
            <a:r>
              <a:rPr lang="en-US" sz="1600" b="1" dirty="0">
                <a:latin typeface="Times New Roman" panose="02020603050405020304" pitchFamily="18" charset="0"/>
                <a:cs typeface="Times New Roman" panose="02020603050405020304" pitchFamily="18" charset="0"/>
              </a:rPr>
              <a:t>Total Land Area</a:t>
            </a:r>
            <a:r>
              <a:rPr lang="en-US" sz="1600" dirty="0">
                <a:latin typeface="Times New Roman" panose="02020603050405020304" pitchFamily="18" charset="0"/>
                <a:cs typeface="Times New Roman" panose="02020603050405020304" pitchFamily="18" charset="0"/>
              </a:rPr>
              <a:t> – 0.7 hectares</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DACD9D87-49D5-DF72-8D4A-F48521EFBA0B}"/>
              </a:ext>
            </a:extLst>
          </p:cNvPr>
          <p:cNvSpPr txBox="1"/>
          <p:nvPr/>
        </p:nvSpPr>
        <p:spPr>
          <a:xfrm>
            <a:off x="115888" y="4067503"/>
            <a:ext cx="4117975" cy="584775"/>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eaLnBrk="1" fontAlgn="auto" hangingPunct="1">
              <a:spcBef>
                <a:spcPts val="0"/>
              </a:spcBef>
              <a:spcAft>
                <a:spcPts val="0"/>
              </a:spcAft>
              <a:defRPr/>
            </a:pPr>
            <a:r>
              <a:rPr lang="en-US" sz="1600" b="1" dirty="0">
                <a:latin typeface="Times New Roman" panose="02020603050405020304" pitchFamily="18" charset="0"/>
                <a:cs typeface="Times New Roman" panose="02020603050405020304" pitchFamily="18" charset="0"/>
              </a:rPr>
              <a:t>Production Capacity</a:t>
            </a:r>
            <a:r>
              <a:rPr lang="en-US" sz="1600" dirty="0">
                <a:latin typeface="Times New Roman" panose="02020603050405020304" pitchFamily="18" charset="0"/>
                <a:cs typeface="Times New Roman" panose="02020603050405020304" pitchFamily="18" charset="0"/>
              </a:rPr>
              <a:t> – Capable of processing 6,000 tons of tomato and apple products</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9943F435-B43D-0A3A-A493-C15070BCC5B8}"/>
              </a:ext>
            </a:extLst>
          </p:cNvPr>
          <p:cNvSpPr txBox="1"/>
          <p:nvPr/>
        </p:nvSpPr>
        <p:spPr>
          <a:xfrm>
            <a:off x="128588" y="1196975"/>
            <a:ext cx="4105275" cy="338138"/>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eaLnBrk="1" fontAlgn="auto" hangingPunct="1">
              <a:spcBef>
                <a:spcPts val="0"/>
              </a:spcBef>
              <a:spcAft>
                <a:spcPts val="0"/>
              </a:spcAft>
              <a:defRPr/>
            </a:pPr>
            <a:r>
              <a:rPr lang="en-US" sz="1600" b="1" dirty="0">
                <a:latin typeface="Times New Roman" panose="02020603050405020304" pitchFamily="18" charset="0"/>
                <a:cs typeface="Times New Roman" panose="02020603050405020304" pitchFamily="18" charset="0"/>
              </a:rPr>
              <a:t>Established</a:t>
            </a:r>
            <a:r>
              <a:rPr lang="en-US" sz="1600" dirty="0">
                <a:latin typeface="Times New Roman" panose="02020603050405020304" pitchFamily="18" charset="0"/>
                <a:cs typeface="Times New Roman" panose="02020603050405020304" pitchFamily="18" charset="0"/>
              </a:rPr>
              <a:t> – September 27, 2018</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44" name="Прямоугольник 43">
            <a:extLst>
              <a:ext uri="{FF2B5EF4-FFF2-40B4-BE49-F238E27FC236}">
                <a16:creationId xmlns:a16="http://schemas.microsoft.com/office/drawing/2014/main" id="{AB53EAAF-D1A2-3C13-4E2B-45626989A046}"/>
              </a:ext>
            </a:extLst>
          </p:cNvPr>
          <p:cNvSpPr/>
          <p:nvPr/>
        </p:nvSpPr>
        <p:spPr>
          <a:xfrm>
            <a:off x="128588" y="2936875"/>
            <a:ext cx="4092575" cy="584775"/>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eaLnBrk="1" fontAlgn="auto" hangingPunct="1">
              <a:spcBef>
                <a:spcPts val="0"/>
              </a:spcBef>
              <a:spcAft>
                <a:spcPts val="0"/>
              </a:spcAft>
              <a:defRPr/>
            </a:pPr>
            <a:r>
              <a:rPr lang="en-US" sz="1600" b="1" dirty="0">
                <a:latin typeface="Times New Roman" panose="02020603050405020304" pitchFamily="18" charset="0"/>
                <a:cs typeface="Times New Roman" panose="02020603050405020304" pitchFamily="18" charset="0"/>
              </a:rPr>
              <a:t>Main Activities</a:t>
            </a:r>
            <a:r>
              <a:rPr lang="en-US" sz="1600" dirty="0">
                <a:latin typeface="Times New Roman" panose="02020603050405020304" pitchFamily="18" charset="0"/>
                <a:cs typeface="Times New Roman" panose="02020603050405020304" pitchFamily="18" charset="0"/>
              </a:rPr>
              <a:t> – Processing tomatoes, producing tomato paste, and processing apples</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D7212D0F-57DE-0F77-7DAE-64D879C16DBD}"/>
              </a:ext>
            </a:extLst>
          </p:cNvPr>
          <p:cNvSpPr txBox="1"/>
          <p:nvPr/>
        </p:nvSpPr>
        <p:spPr>
          <a:xfrm>
            <a:off x="115265" y="3619675"/>
            <a:ext cx="4076700" cy="338554"/>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eaLnBrk="1" fontAlgn="auto" hangingPunct="1">
              <a:spcBef>
                <a:spcPts val="0"/>
              </a:spcBef>
              <a:spcAft>
                <a:spcPts val="0"/>
              </a:spcAft>
              <a:defRPr/>
            </a:pPr>
            <a:r>
              <a:rPr lang="en-US" sz="1600" b="1" dirty="0">
                <a:latin typeface="Times New Roman" panose="02020603050405020304" pitchFamily="18" charset="0"/>
                <a:cs typeface="Times New Roman" panose="02020603050405020304" pitchFamily="18" charset="0"/>
              </a:rPr>
              <a:t>Available </a:t>
            </a:r>
            <a:r>
              <a:rPr lang="en-US" sz="1600" b="1" dirty="0" err="1">
                <a:latin typeface="Times New Roman" panose="02020603050405020304" pitchFamily="18" charset="0"/>
                <a:cs typeface="Times New Roman" panose="02020603050405020304" pitchFamily="18" charset="0"/>
              </a:rPr>
              <a:t>Equipments</a:t>
            </a:r>
            <a:r>
              <a:rPr lang="en-US" sz="1600" dirty="0">
                <a:latin typeface="Times New Roman" panose="02020603050405020304" pitchFamily="18" charset="0"/>
                <a:cs typeface="Times New Roman" panose="02020603050405020304" pitchFamily="18" charset="0"/>
              </a:rPr>
              <a:t> – Imported from China</a:t>
            </a:r>
            <a:endParaRPr lang="ru-RU" sz="1400" dirty="0">
              <a:solidFill>
                <a:prstClr val="black"/>
              </a:solidFill>
              <a:latin typeface="Times New Roman" pitchFamily="18" charset="0"/>
              <a:cs typeface="Times New Roman" pitchFamily="18" charset="0"/>
            </a:endParaRPr>
          </a:p>
        </p:txBody>
      </p:sp>
      <p:sp>
        <p:nvSpPr>
          <p:cNvPr id="55" name="TextBox 54">
            <a:extLst>
              <a:ext uri="{FF2B5EF4-FFF2-40B4-BE49-F238E27FC236}">
                <a16:creationId xmlns:a16="http://schemas.microsoft.com/office/drawing/2014/main" id="{F6D9752F-C3C2-B1A8-0A3F-90588CF7438E}"/>
              </a:ext>
            </a:extLst>
          </p:cNvPr>
          <p:cNvSpPr txBox="1"/>
          <p:nvPr/>
        </p:nvSpPr>
        <p:spPr>
          <a:xfrm>
            <a:off x="128588" y="4787900"/>
            <a:ext cx="4076700" cy="58477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eaLnBrk="1" fontAlgn="auto" hangingPunct="1">
              <a:spcBef>
                <a:spcPts val="0"/>
              </a:spcBef>
              <a:spcAft>
                <a:spcPts val="0"/>
              </a:spcAft>
              <a:defRPr/>
            </a:pPr>
            <a:r>
              <a:rPr lang="en-US" sz="1600" b="1" dirty="0">
                <a:latin typeface="Times New Roman" panose="02020603050405020304" pitchFamily="18" charset="0"/>
                <a:cs typeface="Times New Roman" panose="02020603050405020304" pitchFamily="18" charset="0"/>
              </a:rPr>
              <a:t>Engineering and Communication Networks</a:t>
            </a:r>
            <a:r>
              <a:rPr lang="en-US" sz="1600" dirty="0">
                <a:latin typeface="Times New Roman" panose="02020603050405020304" pitchFamily="18" charset="0"/>
                <a:cs typeface="Times New Roman" panose="02020603050405020304" pitchFamily="18" charset="0"/>
              </a:rPr>
              <a:t> – Available (</a:t>
            </a:r>
            <a:r>
              <a:rPr lang="en-US" sz="1600" dirty="0">
                <a:solidFill>
                  <a:srgbClr val="92D050"/>
                </a:solidFill>
                <a:latin typeface="Times New Roman" panose="02020603050405020304" pitchFamily="18" charset="0"/>
                <a:cs typeface="Times New Roman" panose="02020603050405020304" pitchFamily="18" charset="0"/>
              </a:rPr>
              <a:t>electricity, gas, water, road</a:t>
            </a:r>
            <a:r>
              <a:rPr lang="en-US" sz="1600" dirty="0">
                <a:latin typeface="Times New Roman" panose="02020603050405020304" pitchFamily="18" charset="0"/>
                <a:cs typeface="Times New Roman" panose="02020603050405020304" pitchFamily="18" charset="0"/>
              </a:rPr>
              <a:t>)</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57" name="TextBox 56">
            <a:extLst>
              <a:ext uri="{FF2B5EF4-FFF2-40B4-BE49-F238E27FC236}">
                <a16:creationId xmlns:a16="http://schemas.microsoft.com/office/drawing/2014/main" id="{F9D1E376-3E2E-62A5-1B59-7259A15CBC4F}"/>
              </a:ext>
            </a:extLst>
          </p:cNvPr>
          <p:cNvSpPr txBox="1"/>
          <p:nvPr/>
        </p:nvSpPr>
        <p:spPr>
          <a:xfrm>
            <a:off x="128588" y="2060575"/>
            <a:ext cx="4105275" cy="338138"/>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eaLnBrk="1" fontAlgn="auto" hangingPunct="1">
              <a:spcBef>
                <a:spcPts val="0"/>
              </a:spcBef>
              <a:spcAft>
                <a:spcPts val="0"/>
              </a:spcAft>
              <a:defRPr/>
            </a:pPr>
            <a:r>
              <a:rPr lang="en-US" sz="1600" b="1" dirty="0">
                <a:latin typeface="Times New Roman" panose="02020603050405020304" pitchFamily="18" charset="0"/>
                <a:cs typeface="Times New Roman" panose="02020603050405020304" pitchFamily="18" charset="0"/>
              </a:rPr>
              <a:t>Construction Area</a:t>
            </a:r>
            <a:r>
              <a:rPr lang="en-US" sz="1600" dirty="0">
                <a:latin typeface="Times New Roman" panose="02020603050405020304" pitchFamily="18" charset="0"/>
                <a:cs typeface="Times New Roman" panose="02020603050405020304" pitchFamily="18" charset="0"/>
              </a:rPr>
              <a:t> – 3000 </a:t>
            </a:r>
            <a:r>
              <a:rPr lang="en-US" sz="1400" dirty="0">
                <a:latin typeface="Times New Roman" panose="02020603050405020304" pitchFamily="18" charset="0"/>
                <a:cs typeface="Times New Roman" panose="02020603050405020304" pitchFamily="18" charset="0"/>
              </a:rPr>
              <a:t>square meters</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58" name="TextBox 57">
            <a:extLst>
              <a:ext uri="{FF2B5EF4-FFF2-40B4-BE49-F238E27FC236}">
                <a16:creationId xmlns:a16="http://schemas.microsoft.com/office/drawing/2014/main" id="{CEE6015B-74E3-A17E-650D-DE08B3A34CAC}"/>
              </a:ext>
            </a:extLst>
          </p:cNvPr>
          <p:cNvSpPr txBox="1"/>
          <p:nvPr/>
        </p:nvSpPr>
        <p:spPr>
          <a:xfrm>
            <a:off x="128588" y="765175"/>
            <a:ext cx="4105275" cy="338554"/>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eaLnBrk="1" fontAlgn="auto" hangingPunct="1">
              <a:spcBef>
                <a:spcPts val="0"/>
              </a:spcBef>
              <a:spcAft>
                <a:spcPts val="0"/>
              </a:spcAft>
              <a:defRPr/>
            </a:pPr>
            <a:r>
              <a:rPr lang="en-US" sz="1600" b="1" dirty="0">
                <a:solidFill>
                  <a:prstClr val="black"/>
                </a:solidFill>
                <a:latin typeface="Times New Roman" pitchFamily="18" charset="0"/>
                <a:cs typeface="Times New Roman" pitchFamily="18" charset="0"/>
              </a:rPr>
              <a:t>Address – </a:t>
            </a:r>
            <a:r>
              <a:rPr lang="en-US" sz="1600" dirty="0" err="1">
                <a:solidFill>
                  <a:prstClr val="black"/>
                </a:solidFill>
                <a:latin typeface="Times New Roman" pitchFamily="18" charset="0"/>
                <a:cs typeface="Times New Roman" pitchFamily="18" charset="0"/>
              </a:rPr>
              <a:t>Ghobdin</a:t>
            </a:r>
            <a:r>
              <a:rPr lang="en-US" sz="1600" dirty="0">
                <a:solidFill>
                  <a:prstClr val="black"/>
                </a:solidFill>
                <a:latin typeface="Times New Roman" pitchFamily="18" charset="0"/>
                <a:cs typeface="Times New Roman" pitchFamily="18" charset="0"/>
              </a:rPr>
              <a:t> NAC</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3E4CB0E4-4816-7094-A91F-5189EC886CAF}"/>
              </a:ext>
            </a:extLst>
          </p:cNvPr>
          <p:cNvSpPr txBox="1"/>
          <p:nvPr/>
        </p:nvSpPr>
        <p:spPr>
          <a:xfrm>
            <a:off x="128588" y="2514600"/>
            <a:ext cx="4105275" cy="338138"/>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eaLnBrk="1" fontAlgn="auto" hangingPunct="1">
              <a:spcBef>
                <a:spcPts val="0"/>
              </a:spcBef>
              <a:spcAft>
                <a:spcPts val="0"/>
              </a:spcAft>
              <a:defRPr/>
            </a:pPr>
            <a:r>
              <a:rPr lang="en-US" sz="1600" b="1" dirty="0">
                <a:latin typeface="Times New Roman" panose="02020603050405020304" pitchFamily="18" charset="0"/>
                <a:cs typeface="Times New Roman" panose="02020603050405020304" pitchFamily="18" charset="0"/>
              </a:rPr>
              <a:t>Agricultural Land Area</a:t>
            </a:r>
            <a:r>
              <a:rPr lang="en-US" sz="1600" dirty="0">
                <a:latin typeface="Times New Roman" panose="02020603050405020304" pitchFamily="18" charset="0"/>
                <a:cs typeface="Times New Roman" panose="02020603050405020304" pitchFamily="18" charset="0"/>
              </a:rPr>
              <a:t> – 80 hectares</a:t>
            </a:r>
            <a:endParaRPr lang="ru-RU" sz="1400" dirty="0">
              <a:solidFill>
                <a:prstClr val="black"/>
              </a:solidFill>
              <a:latin typeface="Times New Roman" panose="02020603050405020304" pitchFamily="18" charset="0"/>
              <a:cs typeface="Times New Roman" panose="02020603050405020304" pitchFamily="18" charset="0"/>
            </a:endParaRPr>
          </a:p>
        </p:txBody>
      </p:sp>
    </p:spTree>
  </p:cSld>
  <p:clrMapOvr>
    <a:overrideClrMapping bg1="lt1" tx1="dk1" bg2="lt2" tx2="dk2" accent1="accent1" accent2="accent2" accent3="accent3" accent4="accent4" accent5="accent5" accent6="accent6" hlink="hlink" folHlink="folHlink"/>
  </p:clrMapOvr>
  <p:transition spd="slow" advTm="4000">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9AB5E4"/>
            </a:gs>
            <a:gs pos="50000">
              <a:srgbClr val="C2D1ED"/>
            </a:gs>
            <a:gs pos="100000">
              <a:srgbClr val="E1E8F5"/>
            </a:gs>
          </a:gsLst>
          <a:lin ang="5400000"/>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863372-1C3C-D906-E593-B04B933C978A}"/>
              </a:ext>
            </a:extLst>
          </p:cNvPr>
          <p:cNvSpPr txBox="1"/>
          <p:nvPr/>
        </p:nvSpPr>
        <p:spPr>
          <a:xfrm>
            <a:off x="337635" y="148570"/>
            <a:ext cx="9223877" cy="400110"/>
          </a:xfrm>
          <a:prstGeom prst="rect">
            <a:avLst/>
          </a:prstGeom>
          <a:solidFill>
            <a:schemeClr val="accent5">
              <a:lumMod val="60000"/>
              <a:lumOff val="40000"/>
            </a:schemeClr>
          </a:solidFill>
        </p:spPr>
        <p:style>
          <a:lnRef idx="0">
            <a:schemeClr val="accent1"/>
          </a:lnRef>
          <a:fillRef idx="3">
            <a:schemeClr val="accent1"/>
          </a:fillRef>
          <a:effectRef idx="3">
            <a:schemeClr val="accent1"/>
          </a:effectRef>
          <a:fontRef idx="minor">
            <a:schemeClr val="lt1"/>
          </a:fontRef>
        </p:style>
        <p:txBody>
          <a:bodyPr>
            <a:spAutoFit/>
          </a:bodyPr>
          <a:lstStyle/>
          <a:p>
            <a:pPr algn="ctr" eaLnBrk="1" fontAlgn="auto" hangingPunct="1">
              <a:spcBef>
                <a:spcPts val="0"/>
              </a:spcBef>
              <a:spcAft>
                <a:spcPts val="0"/>
              </a:spcAft>
              <a:defRPr/>
            </a:pPr>
            <a:r>
              <a:rPr lang="en-US" sz="2000" b="1" dirty="0">
                <a:solidFill>
                  <a:schemeClr val="tx1"/>
                </a:solidFill>
                <a:latin typeface="Times New Roman" panose="02020603050405020304" pitchFamily="18" charset="0"/>
                <a:cs typeface="Times New Roman" panose="02020603050405020304" pitchFamily="18" charset="0"/>
              </a:rPr>
              <a:t>Information About ”</a:t>
            </a:r>
            <a:r>
              <a:rPr lang="en-US" sz="2000" b="1" dirty="0" err="1">
                <a:solidFill>
                  <a:schemeClr val="tx1"/>
                </a:solidFill>
                <a:latin typeface="Times New Roman" panose="02020603050405020304" pitchFamily="18" charset="0"/>
                <a:cs typeface="Times New Roman" panose="02020603050405020304" pitchFamily="18" charset="0"/>
              </a:rPr>
              <a:t>Me‘mor</a:t>
            </a:r>
            <a:r>
              <a:rPr lang="en-US" sz="2000" b="1" dirty="0">
                <a:solidFill>
                  <a:schemeClr val="tx1"/>
                </a:solidFill>
                <a:latin typeface="Times New Roman" panose="02020603050405020304" pitchFamily="18" charset="0"/>
                <a:cs typeface="Times New Roman" panose="02020603050405020304" pitchFamily="18" charset="0"/>
              </a:rPr>
              <a:t>" LLC</a:t>
            </a:r>
          </a:p>
        </p:txBody>
      </p:sp>
      <p:sp>
        <p:nvSpPr>
          <p:cNvPr id="5" name="TextBox 4">
            <a:extLst>
              <a:ext uri="{FF2B5EF4-FFF2-40B4-BE49-F238E27FC236}">
                <a16:creationId xmlns:a16="http://schemas.microsoft.com/office/drawing/2014/main" id="{D937DB85-B78B-EABF-C1C3-2CB5955A01D6}"/>
              </a:ext>
            </a:extLst>
          </p:cNvPr>
          <p:cNvSpPr txBox="1"/>
          <p:nvPr/>
        </p:nvSpPr>
        <p:spPr>
          <a:xfrm>
            <a:off x="344488" y="1763713"/>
            <a:ext cx="4752975" cy="369887"/>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eaLnBrk="1" fontAlgn="auto" hangingPunct="1">
              <a:spcBef>
                <a:spcPts val="0"/>
              </a:spcBef>
              <a:spcAft>
                <a:spcPts val="0"/>
              </a:spcAft>
              <a:defRPr/>
            </a:pPr>
            <a:r>
              <a:rPr lang="en-US" b="1" dirty="0">
                <a:latin typeface="Times New Roman" panose="02020603050405020304" pitchFamily="18" charset="0"/>
                <a:cs typeface="Times New Roman" panose="02020603050405020304" pitchFamily="18" charset="0"/>
              </a:rPr>
              <a:t>Construction Area</a:t>
            </a:r>
            <a:r>
              <a:rPr lang="en-US" dirty="0">
                <a:latin typeface="Times New Roman" panose="02020603050405020304" pitchFamily="18" charset="0"/>
                <a:cs typeface="Times New Roman" panose="02020603050405020304" pitchFamily="18" charset="0"/>
              </a:rPr>
              <a:t> – 1436 </a:t>
            </a:r>
            <a:r>
              <a:rPr lang="en-US" sz="1600" dirty="0">
                <a:latin typeface="Times New Roman" panose="02020603050405020304" pitchFamily="18" charset="0"/>
                <a:cs typeface="Times New Roman" panose="02020603050405020304" pitchFamily="18" charset="0"/>
              </a:rPr>
              <a:t>square meters</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66CE5661-5BE6-E06D-A52B-8C9B8141EA4B}"/>
              </a:ext>
            </a:extLst>
          </p:cNvPr>
          <p:cNvSpPr txBox="1"/>
          <p:nvPr/>
        </p:nvSpPr>
        <p:spPr>
          <a:xfrm>
            <a:off x="338138" y="1258888"/>
            <a:ext cx="4759325" cy="369887"/>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eaLnBrk="1" fontAlgn="auto" hangingPunct="1">
              <a:spcBef>
                <a:spcPts val="0"/>
              </a:spcBef>
              <a:spcAft>
                <a:spcPts val="0"/>
              </a:spcAft>
              <a:defRPr/>
            </a:pPr>
            <a:r>
              <a:rPr lang="en-US" b="1" dirty="0">
                <a:latin typeface="Times New Roman" panose="02020603050405020304" pitchFamily="18" charset="0"/>
                <a:cs typeface="Times New Roman" panose="02020603050405020304" pitchFamily="18" charset="0"/>
              </a:rPr>
              <a:t>Total Land Area</a:t>
            </a:r>
            <a:r>
              <a:rPr lang="en-US" dirty="0">
                <a:latin typeface="Times New Roman" panose="02020603050405020304" pitchFamily="18" charset="0"/>
                <a:cs typeface="Times New Roman" panose="02020603050405020304" pitchFamily="18" charset="0"/>
              </a:rPr>
              <a:t> – 1.45 hectares</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1DCD194D-FE0C-0F71-9DDD-5C8D2DA85371}"/>
              </a:ext>
            </a:extLst>
          </p:cNvPr>
          <p:cNvSpPr txBox="1"/>
          <p:nvPr/>
        </p:nvSpPr>
        <p:spPr>
          <a:xfrm>
            <a:off x="338138" y="3435350"/>
            <a:ext cx="4759325" cy="646331"/>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eaLnBrk="1" fontAlgn="auto" hangingPunct="1">
              <a:spcBef>
                <a:spcPts val="0"/>
              </a:spcBef>
              <a:spcAft>
                <a:spcPts val="0"/>
              </a:spcAft>
              <a:defRPr/>
            </a:pPr>
            <a:r>
              <a:rPr lang="en-US" b="1" dirty="0">
                <a:latin typeface="Times New Roman" panose="02020603050405020304" pitchFamily="18" charset="0"/>
                <a:cs typeface="Times New Roman" panose="02020603050405020304" pitchFamily="18" charset="0"/>
              </a:rPr>
              <a:t>Engineering and Communication Networks</a:t>
            </a:r>
            <a:r>
              <a:rPr lang="en-US" dirty="0">
                <a:latin typeface="Times New Roman" panose="02020603050405020304" pitchFamily="18" charset="0"/>
                <a:cs typeface="Times New Roman" panose="02020603050405020304" pitchFamily="18" charset="0"/>
              </a:rPr>
              <a:t> – Available (</a:t>
            </a:r>
            <a:r>
              <a:rPr lang="en-US" dirty="0">
                <a:solidFill>
                  <a:srgbClr val="92D050"/>
                </a:solidFill>
                <a:latin typeface="Times New Roman" panose="02020603050405020304" pitchFamily="18" charset="0"/>
                <a:cs typeface="Times New Roman" panose="02020603050405020304" pitchFamily="18" charset="0"/>
              </a:rPr>
              <a:t>electricity, water, road</a:t>
            </a:r>
            <a:r>
              <a:rPr lang="en-US" dirty="0">
                <a:latin typeface="Times New Roman" panose="02020603050405020304" pitchFamily="18" charset="0"/>
                <a:cs typeface="Times New Roman" panose="02020603050405020304" pitchFamily="18" charset="0"/>
              </a:rPr>
              <a:t>)</a:t>
            </a:r>
            <a:endParaRPr lang="ru-RU" sz="1600" dirty="0">
              <a:solidFill>
                <a:prstClr val="black"/>
              </a:solidFill>
              <a:latin typeface="Times New Roman" panose="02020603050405020304" pitchFamily="18" charset="0"/>
              <a:cs typeface="Times New Roman" panose="02020603050405020304" pitchFamily="18" charset="0"/>
            </a:endParaRPr>
          </a:p>
        </p:txBody>
      </p:sp>
      <p:pic>
        <p:nvPicPr>
          <p:cNvPr id="15" name="Рисунок 14" descr="C:\Users\Orzu\Desktop\Бўш турган Маҳалалар кесимида  объектлар\07.08. Килдон мфй бўш объ. хатлови\photo_2023-08-07_17-00-19.jpg">
            <a:extLst>
              <a:ext uri="{FF2B5EF4-FFF2-40B4-BE49-F238E27FC236}">
                <a16:creationId xmlns:a16="http://schemas.microsoft.com/office/drawing/2014/main" id="{3F5B9AD4-3D41-3F07-B2C6-4076B99F6110}"/>
              </a:ext>
            </a:extLst>
          </p:cNvPr>
          <p:cNvPicPr/>
          <p:nvPr/>
        </p:nvPicPr>
        <p:blipFill rotWithShape="1">
          <a:blip r:embed="rId3"/>
          <a:srcRect b="14901"/>
          <a:stretch/>
        </p:blipFill>
        <p:spPr bwMode="auto">
          <a:xfrm>
            <a:off x="5313040" y="755412"/>
            <a:ext cx="4248472" cy="28989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2">
            <a:extLst>
              <a:ext uri="{FF2B5EF4-FFF2-40B4-BE49-F238E27FC236}">
                <a16:creationId xmlns:a16="http://schemas.microsoft.com/office/drawing/2014/main" id="{CF26A171-2EAA-693E-D535-27D726DBD44D}"/>
              </a:ext>
            </a:extLst>
          </p:cNvPr>
          <p:cNvPicPr>
            <a:picLocks noChangeAspect="1" noChangeArrowheads="1"/>
          </p:cNvPicPr>
          <p:nvPr/>
        </p:nvPicPr>
        <p:blipFill>
          <a:blip r:embed="rId4" cstate="print"/>
          <a:srcRect/>
          <a:stretch>
            <a:fillRect/>
          </a:stretch>
        </p:blipFill>
        <p:spPr bwMode="auto">
          <a:xfrm>
            <a:off x="5313040" y="3786190"/>
            <a:ext cx="4248472" cy="28631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TextBox 18">
            <a:extLst>
              <a:ext uri="{FF2B5EF4-FFF2-40B4-BE49-F238E27FC236}">
                <a16:creationId xmlns:a16="http://schemas.microsoft.com/office/drawing/2014/main" id="{AA57FA8C-7969-7505-ED90-2A76093E1168}"/>
              </a:ext>
            </a:extLst>
          </p:cNvPr>
          <p:cNvSpPr txBox="1"/>
          <p:nvPr/>
        </p:nvSpPr>
        <p:spPr>
          <a:xfrm>
            <a:off x="338138" y="757238"/>
            <a:ext cx="4759325" cy="368300"/>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eaLnBrk="1" fontAlgn="auto" hangingPunct="1">
              <a:spcBef>
                <a:spcPts val="0"/>
              </a:spcBef>
              <a:spcAft>
                <a:spcPts val="0"/>
              </a:spcAft>
              <a:defRPr/>
            </a:pPr>
            <a:r>
              <a:rPr lang="en-US" b="1" dirty="0">
                <a:latin typeface="Times New Roman" panose="02020603050405020304" pitchFamily="18" charset="0"/>
                <a:cs typeface="Times New Roman" panose="02020603050405020304" pitchFamily="18" charset="0"/>
              </a:rPr>
              <a:t>Address</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Kildon</a:t>
            </a:r>
            <a:r>
              <a:rPr lang="en-US" dirty="0">
                <a:latin typeface="Times New Roman" panose="02020603050405020304" pitchFamily="18" charset="0"/>
                <a:cs typeface="Times New Roman" panose="02020603050405020304" pitchFamily="18" charset="0"/>
              </a:rPr>
              <a:t> NAC</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E2AB52B0-813F-897E-9170-32A763C8E2D8}"/>
              </a:ext>
            </a:extLst>
          </p:cNvPr>
          <p:cNvSpPr txBox="1"/>
          <p:nvPr/>
        </p:nvSpPr>
        <p:spPr>
          <a:xfrm>
            <a:off x="560388" y="5013325"/>
            <a:ext cx="3508375" cy="1662113"/>
          </a:xfrm>
          <a:prstGeom prst="rect">
            <a:avLst/>
          </a:prstGeom>
          <a:solidFill>
            <a:schemeClr val="accent3">
              <a:lumMod val="60000"/>
              <a:lumOff val="40000"/>
            </a:schemeClr>
          </a:solidFill>
        </p:spPr>
        <p:style>
          <a:lnRef idx="2">
            <a:schemeClr val="accent5"/>
          </a:lnRef>
          <a:fillRef idx="1">
            <a:schemeClr val="lt1"/>
          </a:fillRef>
          <a:effectRef idx="0">
            <a:schemeClr val="accent5"/>
          </a:effectRef>
          <a:fontRef idx="minor">
            <a:schemeClr val="dk1"/>
          </a:fontRef>
        </p:style>
        <p:txBody>
          <a:bodyPr>
            <a:spAutoFit/>
          </a:bodyPr>
          <a:lstStyle/>
          <a:p>
            <a:pPr algn="ctr" eaLnBrk="1" fontAlgn="auto" hangingPunct="1">
              <a:spcBef>
                <a:spcPts val="0"/>
              </a:spcBef>
              <a:spcAft>
                <a:spcPts val="0"/>
              </a:spcAft>
              <a:defRPr/>
            </a:pPr>
            <a:r>
              <a:rPr lang="en-US" b="1" u="sng" dirty="0">
                <a:solidFill>
                  <a:srgbClr val="C00000"/>
                </a:solidFill>
                <a:latin typeface="Times New Roman" panose="02020603050405020304" pitchFamily="18" charset="0"/>
                <a:cs typeface="Times New Roman" panose="02020603050405020304" pitchFamily="18" charset="0"/>
              </a:rPr>
              <a:t>SUGGESTIONS</a:t>
            </a:r>
            <a:endParaRPr lang="ru-RU" b="1" u="sng" dirty="0">
              <a:solidFill>
                <a:srgbClr val="C00000"/>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ru-RU" dirty="0">
                <a:solidFill>
                  <a:prstClr val="black"/>
                </a:solidFill>
                <a:latin typeface="Times New Roman" panose="02020603050405020304" pitchFamily="18" charset="0"/>
                <a:cs typeface="Times New Roman" panose="02020603050405020304" pitchFamily="18" charset="0"/>
              </a:rPr>
              <a:t>          </a:t>
            </a:r>
            <a:r>
              <a:rPr lang="en-US" b="1" dirty="0">
                <a:solidFill>
                  <a:srgbClr val="002060"/>
                </a:solidFill>
                <a:latin typeface="Times New Roman" panose="02020603050405020304" pitchFamily="18" charset="0"/>
                <a:cs typeface="Times New Roman" panose="02020603050405020304" pitchFamily="18" charset="0"/>
              </a:rPr>
              <a:t>Collaboration</a:t>
            </a:r>
            <a:endParaRPr lang="uz-Cyrl-UZ" b="1" dirty="0">
              <a:solidFill>
                <a:srgbClr val="002060"/>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endParaRPr lang="uz-Cyrl-UZ" sz="400" b="1" dirty="0">
              <a:solidFill>
                <a:srgbClr val="002060"/>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uz-Cyrl-UZ" b="1" dirty="0">
                <a:solidFill>
                  <a:srgbClr val="002060"/>
                </a:solidFill>
                <a:latin typeface="Times New Roman" panose="02020603050405020304" pitchFamily="18" charset="0"/>
                <a:cs typeface="Times New Roman" panose="02020603050405020304" pitchFamily="18" charset="0"/>
              </a:rPr>
              <a:t>        </a:t>
            </a:r>
            <a:r>
              <a:rPr lang="en-US" b="1" dirty="0">
                <a:solidFill>
                  <a:srgbClr val="002060"/>
                </a:solidFill>
                <a:latin typeface="Times New Roman" panose="02020603050405020304" pitchFamily="18" charset="0"/>
                <a:cs typeface="Times New Roman" panose="02020603050405020304" pitchFamily="18" charset="0"/>
              </a:rPr>
              <a:t>  Sale</a:t>
            </a:r>
            <a:r>
              <a:rPr lang="uz-Cyrl-UZ" b="1" dirty="0">
                <a:solidFill>
                  <a:srgbClr val="002060"/>
                </a:solidFill>
                <a:latin typeface="Times New Roman" panose="02020603050405020304" pitchFamily="18" charset="0"/>
                <a:cs typeface="Times New Roman" panose="02020603050405020304" pitchFamily="18" charset="0"/>
              </a:rPr>
              <a:t> </a:t>
            </a:r>
          </a:p>
          <a:p>
            <a:pPr eaLnBrk="1" fontAlgn="auto" hangingPunct="1">
              <a:spcBef>
                <a:spcPts val="0"/>
              </a:spcBef>
              <a:spcAft>
                <a:spcPts val="0"/>
              </a:spcAft>
              <a:defRPr/>
            </a:pPr>
            <a:r>
              <a:rPr lang="uz-Cyrl-UZ" sz="400" b="1" dirty="0">
                <a:solidFill>
                  <a:srgbClr val="002060"/>
                </a:solidFill>
                <a:latin typeface="Times New Roman" panose="02020603050405020304" pitchFamily="18" charset="0"/>
                <a:cs typeface="Times New Roman" panose="02020603050405020304" pitchFamily="18" charset="0"/>
              </a:rPr>
              <a:t> </a:t>
            </a:r>
            <a:r>
              <a:rPr lang="en-US" sz="400" b="1" dirty="0">
                <a:solidFill>
                  <a:srgbClr val="002060"/>
                </a:solidFill>
                <a:latin typeface="Times New Roman" panose="02020603050405020304" pitchFamily="18" charset="0"/>
                <a:cs typeface="Times New Roman" panose="02020603050405020304" pitchFamily="18" charset="0"/>
              </a:rPr>
              <a:t>     </a:t>
            </a:r>
            <a:r>
              <a:rPr lang="ru-RU" sz="400" b="1" dirty="0">
                <a:solidFill>
                  <a:srgbClr val="002060"/>
                </a:solidFill>
                <a:latin typeface="Times New Roman" panose="02020603050405020304" pitchFamily="18" charset="0"/>
                <a:cs typeface="Times New Roman" panose="02020603050405020304" pitchFamily="18" charset="0"/>
              </a:rPr>
              <a:t> </a:t>
            </a:r>
          </a:p>
          <a:p>
            <a:pPr eaLnBrk="1" fontAlgn="auto" hangingPunct="1">
              <a:spcBef>
                <a:spcPts val="0"/>
              </a:spcBef>
              <a:spcAft>
                <a:spcPts val="0"/>
              </a:spcAft>
              <a:defRPr/>
            </a:pPr>
            <a:r>
              <a:rPr lang="uz-Cyrl-UZ" b="1" dirty="0">
                <a:solidFill>
                  <a:srgbClr val="002060"/>
                </a:solidFill>
                <a:latin typeface="Times New Roman" panose="02020603050405020304" pitchFamily="18" charset="0"/>
                <a:cs typeface="Times New Roman" panose="02020603050405020304" pitchFamily="18" charset="0"/>
              </a:rPr>
              <a:t>       </a:t>
            </a:r>
            <a:r>
              <a:rPr lang="en-US" b="1" dirty="0">
                <a:solidFill>
                  <a:srgbClr val="002060"/>
                </a:solidFill>
                <a:latin typeface="Times New Roman" panose="02020603050405020304" pitchFamily="18" charset="0"/>
                <a:cs typeface="Times New Roman" panose="02020603050405020304" pitchFamily="18" charset="0"/>
              </a:rPr>
              <a:t> </a:t>
            </a:r>
            <a:r>
              <a:rPr lang="uz-Cyrl-UZ" b="1" dirty="0">
                <a:solidFill>
                  <a:srgbClr val="002060"/>
                </a:solidFill>
                <a:latin typeface="Times New Roman" panose="02020603050405020304" pitchFamily="18" charset="0"/>
                <a:cs typeface="Times New Roman" panose="02020603050405020304" pitchFamily="18" charset="0"/>
              </a:rPr>
              <a:t> </a:t>
            </a:r>
            <a:r>
              <a:rPr lang="en-US" b="1" dirty="0">
                <a:solidFill>
                  <a:srgbClr val="002060"/>
                </a:solidFill>
                <a:latin typeface="Times New Roman" panose="02020603050405020304" pitchFamily="18" charset="0"/>
                <a:cs typeface="Times New Roman" panose="02020603050405020304" pitchFamily="18" charset="0"/>
              </a:rPr>
              <a:t> Rent</a:t>
            </a:r>
            <a:endParaRPr lang="uz-Cyrl-UZ" b="1" dirty="0">
              <a:solidFill>
                <a:srgbClr val="002060"/>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endParaRPr lang="uz-Cyrl-UZ" sz="700" b="1" dirty="0">
              <a:solidFill>
                <a:srgbClr val="002060"/>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uz-Cyrl-UZ" sz="1200" b="1" i="1" dirty="0">
                <a:solidFill>
                  <a:srgbClr val="002060"/>
                </a:solidFill>
                <a:latin typeface="Times New Roman" panose="02020603050405020304" pitchFamily="18" charset="0"/>
                <a:cs typeface="Times New Roman" panose="02020603050405020304" pitchFamily="18" charset="0"/>
              </a:rPr>
              <a:t>             +99890 212-77-77</a:t>
            </a:r>
            <a:endParaRPr lang="ru-RU" sz="1200" b="1" i="1" dirty="0">
              <a:solidFill>
                <a:srgbClr val="002060"/>
              </a:solidFill>
              <a:latin typeface="Times New Roman" panose="02020603050405020304" pitchFamily="18" charset="0"/>
              <a:cs typeface="Times New Roman" panose="02020603050405020304" pitchFamily="18" charset="0"/>
            </a:endParaRPr>
          </a:p>
        </p:txBody>
      </p:sp>
      <p:pic>
        <p:nvPicPr>
          <p:cNvPr id="53260" name="Рисунок 20">
            <a:extLst>
              <a:ext uri="{FF2B5EF4-FFF2-40B4-BE49-F238E27FC236}">
                <a16:creationId xmlns:a16="http://schemas.microsoft.com/office/drawing/2014/main" id="{D83B2808-16B9-B574-31AA-A48F512E989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1825" y="5356225"/>
            <a:ext cx="493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1" name="Рисунок 21">
            <a:extLst>
              <a:ext uri="{FF2B5EF4-FFF2-40B4-BE49-F238E27FC236}">
                <a16:creationId xmlns:a16="http://schemas.microsoft.com/office/drawing/2014/main" id="{82BA3CF9-2566-0AEB-5225-492C657E375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1825" y="5691188"/>
            <a:ext cx="4937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2" name="Рисунок 22">
            <a:extLst>
              <a:ext uri="{FF2B5EF4-FFF2-40B4-BE49-F238E27FC236}">
                <a16:creationId xmlns:a16="http://schemas.microsoft.com/office/drawing/2014/main" id="{6B62AF68-925F-8023-8CAC-F1FCE5A6C86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1825" y="5995988"/>
            <a:ext cx="493713"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3" name="Рисунок 23">
            <a:extLst>
              <a:ext uri="{FF2B5EF4-FFF2-40B4-BE49-F238E27FC236}">
                <a16:creationId xmlns:a16="http://schemas.microsoft.com/office/drawing/2014/main" id="{5A3D4D4A-3CB3-A934-E456-77B25EFF297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31825" y="6315075"/>
            <a:ext cx="504825"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D93704E7-DCFC-790E-E67D-9ADE34D190DA}"/>
              </a:ext>
            </a:extLst>
          </p:cNvPr>
          <p:cNvSpPr txBox="1"/>
          <p:nvPr/>
        </p:nvSpPr>
        <p:spPr>
          <a:xfrm>
            <a:off x="344488" y="2278063"/>
            <a:ext cx="4752975" cy="369332"/>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just" eaLnBrk="1" fontAlgn="auto" hangingPunct="1">
              <a:spcBef>
                <a:spcPts val="0"/>
              </a:spcBef>
              <a:spcAft>
                <a:spcPts val="0"/>
              </a:spcAft>
              <a:defRPr/>
            </a:pPr>
            <a:r>
              <a:rPr lang="en-US" b="1" dirty="0">
                <a:latin typeface="Times New Roman" panose="02020603050405020304" pitchFamily="18" charset="0"/>
                <a:cs typeface="Times New Roman" panose="02020603050405020304" pitchFamily="18" charset="0"/>
              </a:rPr>
              <a:t>Distance to the international highway</a:t>
            </a:r>
            <a:r>
              <a:rPr lang="en-US" dirty="0">
                <a:latin typeface="Times New Roman" panose="02020603050405020304" pitchFamily="18" charset="0"/>
                <a:cs typeface="Times New Roman" panose="02020603050405020304" pitchFamily="18" charset="0"/>
              </a:rPr>
              <a:t> – 18 km</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F696B831-FC96-3C62-F2F7-F0F194718EFF}"/>
              </a:ext>
            </a:extLst>
          </p:cNvPr>
          <p:cNvSpPr txBox="1"/>
          <p:nvPr/>
        </p:nvSpPr>
        <p:spPr>
          <a:xfrm>
            <a:off x="344488" y="2852738"/>
            <a:ext cx="4752975" cy="36933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just" eaLnBrk="1" fontAlgn="auto" hangingPunct="1">
              <a:spcBef>
                <a:spcPts val="0"/>
              </a:spcBef>
              <a:spcAft>
                <a:spcPts val="0"/>
              </a:spcAft>
              <a:defRPr/>
            </a:pPr>
            <a:r>
              <a:rPr lang="en-US" b="1" dirty="0">
                <a:latin typeface="Times New Roman" panose="02020603050405020304" pitchFamily="18" charset="0"/>
                <a:cs typeface="Times New Roman" panose="02020603050405020304" pitchFamily="18" charset="0"/>
              </a:rPr>
              <a:t>Distance to the railway </a:t>
            </a:r>
            <a:r>
              <a:rPr lang="en-US" dirty="0">
                <a:latin typeface="Times New Roman" panose="02020603050405020304" pitchFamily="18" charset="0"/>
                <a:cs typeface="Times New Roman" panose="02020603050405020304" pitchFamily="18" charset="0"/>
              </a:rPr>
              <a:t>– 18 km</a:t>
            </a:r>
            <a:endParaRPr lang="ru-RU" sz="1600" dirty="0">
              <a:solidFill>
                <a:prstClr val="black"/>
              </a:solidFill>
              <a:latin typeface="Times New Roman" panose="02020603050405020304" pitchFamily="18" charset="0"/>
              <a:cs typeface="Times New Roman" panose="02020603050405020304" pitchFamily="18" charset="0"/>
            </a:endParaRPr>
          </a:p>
        </p:txBody>
      </p:sp>
    </p:spTree>
  </p:cSld>
  <p:clrMapOvr>
    <a:overrideClrMapping bg1="lt1" tx1="dk1" bg2="lt2" tx2="dk2" accent1="accent1" accent2="accent2" accent3="accent3" accent4="accent4" accent5="accent5" accent6="accent6" hlink="hlink" folHlink="folHlink"/>
  </p:clrMapOvr>
  <p:transition spd="slow" advTm="4000">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9AB5E4"/>
            </a:gs>
            <a:gs pos="50000">
              <a:srgbClr val="C2D1ED"/>
            </a:gs>
            <a:gs pos="100000">
              <a:srgbClr val="E1E8F5"/>
            </a:gs>
          </a:gsLst>
          <a:lin ang="5400000"/>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11FD6A-BCFC-82AC-0EBA-28F9D06BF82D}"/>
              </a:ext>
            </a:extLst>
          </p:cNvPr>
          <p:cNvSpPr txBox="1"/>
          <p:nvPr/>
        </p:nvSpPr>
        <p:spPr>
          <a:xfrm>
            <a:off x="449262" y="46365"/>
            <a:ext cx="9180035" cy="400110"/>
          </a:xfrm>
          <a:prstGeom prst="rect">
            <a:avLst/>
          </a:prstGeom>
          <a:solidFill>
            <a:schemeClr val="accent5">
              <a:lumMod val="60000"/>
              <a:lumOff val="40000"/>
            </a:schemeClr>
          </a:solidFill>
        </p:spPr>
        <p:style>
          <a:lnRef idx="0">
            <a:schemeClr val="accent1"/>
          </a:lnRef>
          <a:fillRef idx="3">
            <a:schemeClr val="accent1"/>
          </a:fillRef>
          <a:effectRef idx="3">
            <a:schemeClr val="accent1"/>
          </a:effectRef>
          <a:fontRef idx="minor">
            <a:schemeClr val="lt1"/>
          </a:fontRef>
        </p:style>
        <p:txBody>
          <a:bodyPr>
            <a:spAutoFit/>
          </a:bodyPr>
          <a:lstStyle/>
          <a:p>
            <a:pPr algn="ctr" eaLnBrk="1" fontAlgn="auto" hangingPunct="1">
              <a:spcBef>
                <a:spcPts val="0"/>
              </a:spcBef>
              <a:spcAft>
                <a:spcPts val="0"/>
              </a:spcAft>
              <a:defRPr/>
            </a:pPr>
            <a:r>
              <a:rPr lang="en-US" sz="2000" b="1" dirty="0">
                <a:solidFill>
                  <a:srgbClr val="1F497D">
                    <a:lumMod val="50000"/>
                  </a:srgbClr>
                </a:solidFill>
                <a:latin typeface="Times New Roman" panose="02020603050405020304" pitchFamily="18" charset="0"/>
                <a:cs typeface="Times New Roman" pitchFamily="18" charset="0"/>
              </a:rPr>
              <a:t>Information About Poultry Buildings Belonging to ”Grand </a:t>
            </a:r>
            <a:r>
              <a:rPr lang="en-US" sz="2000" b="1" dirty="0" err="1">
                <a:solidFill>
                  <a:srgbClr val="1F497D">
                    <a:lumMod val="50000"/>
                  </a:srgbClr>
                </a:solidFill>
                <a:latin typeface="Times New Roman" panose="02020603050405020304" pitchFamily="18" charset="0"/>
                <a:cs typeface="Times New Roman" pitchFamily="18" charset="0"/>
              </a:rPr>
              <a:t>Fayz</a:t>
            </a:r>
            <a:r>
              <a:rPr lang="en-US" sz="2000" b="1" dirty="0">
                <a:solidFill>
                  <a:srgbClr val="1F497D">
                    <a:lumMod val="50000"/>
                  </a:srgbClr>
                </a:solidFill>
                <a:latin typeface="Times New Roman" panose="02020603050405020304" pitchFamily="18" charset="0"/>
                <a:cs typeface="Times New Roman" pitchFamily="18" charset="0"/>
              </a:rPr>
              <a:t> Nur" farm</a:t>
            </a:r>
          </a:p>
        </p:txBody>
      </p:sp>
      <p:sp>
        <p:nvSpPr>
          <p:cNvPr id="5" name="TextBox 4">
            <a:extLst>
              <a:ext uri="{FF2B5EF4-FFF2-40B4-BE49-F238E27FC236}">
                <a16:creationId xmlns:a16="http://schemas.microsoft.com/office/drawing/2014/main" id="{E55867FA-DBED-686E-D1FF-A04316C05972}"/>
              </a:ext>
            </a:extLst>
          </p:cNvPr>
          <p:cNvSpPr txBox="1"/>
          <p:nvPr/>
        </p:nvSpPr>
        <p:spPr>
          <a:xfrm>
            <a:off x="415925" y="4003675"/>
            <a:ext cx="4105275" cy="338554"/>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eaLnBrk="1" fontAlgn="auto" hangingPunct="1">
              <a:spcBef>
                <a:spcPts val="0"/>
              </a:spcBef>
              <a:spcAft>
                <a:spcPts val="0"/>
              </a:spcAft>
              <a:defRPr/>
            </a:pPr>
            <a:r>
              <a:rPr lang="en-US" sz="1600" b="1" dirty="0">
                <a:latin typeface="Times New Roman" panose="02020603050405020304" pitchFamily="18" charset="0"/>
                <a:cs typeface="Times New Roman" panose="02020603050405020304" pitchFamily="18" charset="0"/>
              </a:rPr>
              <a:t>Construction Area</a:t>
            </a:r>
            <a:r>
              <a:rPr lang="en-US" sz="1600" dirty="0">
                <a:latin typeface="Times New Roman" panose="02020603050405020304" pitchFamily="18" charset="0"/>
                <a:cs typeface="Times New Roman" panose="02020603050405020304" pitchFamily="18" charset="0"/>
              </a:rPr>
              <a:t> – 2100 square meters</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9D32ECE-380B-B82F-F0EF-019C645467A4}"/>
              </a:ext>
            </a:extLst>
          </p:cNvPr>
          <p:cNvSpPr txBox="1"/>
          <p:nvPr/>
        </p:nvSpPr>
        <p:spPr>
          <a:xfrm>
            <a:off x="415925" y="3573463"/>
            <a:ext cx="4105275" cy="338554"/>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eaLnBrk="1" fontAlgn="auto" hangingPunct="1">
              <a:spcBef>
                <a:spcPts val="0"/>
              </a:spcBef>
              <a:spcAft>
                <a:spcPts val="0"/>
              </a:spcAft>
              <a:defRPr/>
            </a:pPr>
            <a:r>
              <a:rPr lang="en-US" sz="1600" b="1" dirty="0">
                <a:latin typeface="Times New Roman" panose="02020603050405020304" pitchFamily="18" charset="0"/>
                <a:cs typeface="Times New Roman" panose="02020603050405020304" pitchFamily="18" charset="0"/>
              </a:rPr>
              <a:t>Total Land Area</a:t>
            </a:r>
            <a:r>
              <a:rPr lang="en-US" sz="1600" dirty="0">
                <a:latin typeface="Times New Roman" panose="02020603050405020304" pitchFamily="18" charset="0"/>
                <a:cs typeface="Times New Roman" panose="02020603050405020304" pitchFamily="18" charset="0"/>
              </a:rPr>
              <a:t> – 1.5 hectares</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4E1D0B41-B603-DAE7-4E4B-CF120F2C1D0C}"/>
              </a:ext>
            </a:extLst>
          </p:cNvPr>
          <p:cNvSpPr txBox="1"/>
          <p:nvPr/>
        </p:nvSpPr>
        <p:spPr>
          <a:xfrm>
            <a:off x="415925" y="2420938"/>
            <a:ext cx="4105275" cy="338554"/>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eaLnBrk="1" fontAlgn="auto" hangingPunct="1">
              <a:spcBef>
                <a:spcPts val="0"/>
              </a:spcBef>
              <a:spcAft>
                <a:spcPts val="0"/>
              </a:spcAft>
              <a:defRPr/>
            </a:pPr>
            <a:r>
              <a:rPr lang="en-US" sz="1600" b="1" dirty="0">
                <a:latin typeface="Times New Roman" panose="02020603050405020304" pitchFamily="18" charset="0"/>
                <a:cs typeface="Times New Roman" panose="02020603050405020304" pitchFamily="18" charset="0"/>
              </a:rPr>
              <a:t>Annual Capacity</a:t>
            </a:r>
            <a:r>
              <a:rPr lang="en-US" sz="1600" dirty="0">
                <a:latin typeface="Times New Roman" panose="02020603050405020304" pitchFamily="18" charset="0"/>
                <a:cs typeface="Times New Roman" panose="02020603050405020304" pitchFamily="18" charset="0"/>
              </a:rPr>
              <a:t> – 15 million eggs</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E176CE30-F857-74E1-BB9D-793219BCF8C0}"/>
              </a:ext>
            </a:extLst>
          </p:cNvPr>
          <p:cNvSpPr txBox="1"/>
          <p:nvPr/>
        </p:nvSpPr>
        <p:spPr>
          <a:xfrm>
            <a:off x="411163" y="1292225"/>
            <a:ext cx="4110037" cy="338554"/>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eaLnBrk="1" fontAlgn="auto" hangingPunct="1">
              <a:spcBef>
                <a:spcPts val="0"/>
              </a:spcBef>
              <a:spcAft>
                <a:spcPts val="0"/>
              </a:spcAft>
              <a:defRPr/>
            </a:pPr>
            <a:r>
              <a:rPr lang="en-US" sz="1600" b="1" dirty="0">
                <a:latin typeface="Times New Roman" panose="02020603050405020304" pitchFamily="18" charset="0"/>
                <a:cs typeface="Times New Roman" panose="02020603050405020304" pitchFamily="18" charset="0"/>
              </a:rPr>
              <a:t>Activity</a:t>
            </a:r>
            <a:r>
              <a:rPr lang="en-US" sz="1600" dirty="0">
                <a:latin typeface="Times New Roman" panose="02020603050405020304" pitchFamily="18" charset="0"/>
                <a:cs typeface="Times New Roman" panose="02020603050405020304" pitchFamily="18" charset="0"/>
              </a:rPr>
              <a:t> – Poultry farming (eggs)</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343DCA37-FDD1-A484-18BA-8E306300E13B}"/>
              </a:ext>
            </a:extLst>
          </p:cNvPr>
          <p:cNvSpPr txBox="1"/>
          <p:nvPr/>
        </p:nvSpPr>
        <p:spPr>
          <a:xfrm>
            <a:off x="415925" y="4437063"/>
            <a:ext cx="4105275" cy="58420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eaLnBrk="1" fontAlgn="auto" hangingPunct="1">
              <a:spcBef>
                <a:spcPts val="0"/>
              </a:spcBef>
              <a:spcAft>
                <a:spcPts val="0"/>
              </a:spcAft>
              <a:defRPr/>
            </a:pPr>
            <a:r>
              <a:rPr lang="en-US" sz="1600" b="1" dirty="0">
                <a:latin typeface="Times New Roman" panose="02020603050405020304" pitchFamily="18" charset="0"/>
                <a:cs typeface="Times New Roman" panose="02020603050405020304" pitchFamily="18" charset="0"/>
              </a:rPr>
              <a:t>Engineering and Communication Networks</a:t>
            </a:r>
            <a:r>
              <a:rPr lang="en-US" sz="1600" dirty="0">
                <a:latin typeface="Times New Roman" panose="02020603050405020304" pitchFamily="18" charset="0"/>
                <a:cs typeface="Times New Roman" panose="02020603050405020304" pitchFamily="18" charset="0"/>
              </a:rPr>
              <a:t> – Available (</a:t>
            </a:r>
            <a:r>
              <a:rPr lang="en-US" sz="1600" dirty="0">
                <a:solidFill>
                  <a:srgbClr val="92D050"/>
                </a:solidFill>
                <a:latin typeface="Times New Roman" panose="02020603050405020304" pitchFamily="18" charset="0"/>
                <a:cs typeface="Times New Roman" panose="02020603050405020304" pitchFamily="18" charset="0"/>
              </a:rPr>
              <a:t>electricity, water, road</a:t>
            </a:r>
            <a:r>
              <a:rPr lang="en-US" sz="1600" dirty="0">
                <a:latin typeface="Times New Roman" panose="02020603050405020304" pitchFamily="18" charset="0"/>
                <a:cs typeface="Times New Roman" panose="02020603050405020304" pitchFamily="18" charset="0"/>
              </a:rPr>
              <a:t>)</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DFE93E63-8374-CA5E-A126-382F61EBA6DF}"/>
              </a:ext>
            </a:extLst>
          </p:cNvPr>
          <p:cNvSpPr txBox="1"/>
          <p:nvPr/>
        </p:nvSpPr>
        <p:spPr>
          <a:xfrm>
            <a:off x="416984" y="1883569"/>
            <a:ext cx="4105275" cy="338554"/>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eaLnBrk="1" fontAlgn="auto" hangingPunct="1">
              <a:spcBef>
                <a:spcPts val="0"/>
              </a:spcBef>
              <a:spcAft>
                <a:spcPts val="0"/>
              </a:spcAft>
              <a:defRPr/>
            </a:pPr>
            <a:r>
              <a:rPr lang="en-US" sz="1600" b="1" dirty="0">
                <a:latin typeface="Times New Roman" panose="02020603050405020304" pitchFamily="18" charset="0"/>
                <a:cs typeface="Times New Roman" panose="02020603050405020304" pitchFamily="18" charset="0"/>
              </a:rPr>
              <a:t>Capacity</a:t>
            </a:r>
            <a:r>
              <a:rPr lang="en-US" sz="1600" dirty="0">
                <a:latin typeface="Times New Roman" panose="02020603050405020304" pitchFamily="18" charset="0"/>
                <a:cs typeface="Times New Roman" panose="02020603050405020304" pitchFamily="18" charset="0"/>
              </a:rPr>
              <a:t> – 50,000 birds</a:t>
            </a:r>
            <a:endParaRPr lang="ru-RU" sz="1600" dirty="0">
              <a:solidFill>
                <a:prstClr val="black"/>
              </a:solidFill>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a16="http://schemas.microsoft.com/office/drawing/2014/main" id="{78A7E9BD-593F-92CE-235F-D12531F26C28}"/>
              </a:ext>
            </a:extLst>
          </p:cNvPr>
          <p:cNvPicPr>
            <a:picLocks noChangeAspect="1"/>
          </p:cNvPicPr>
          <p:nvPr/>
        </p:nvPicPr>
        <p:blipFill>
          <a:blip r:embed="rId3"/>
          <a:stretch>
            <a:fillRect/>
          </a:stretch>
        </p:blipFill>
        <p:spPr>
          <a:xfrm>
            <a:off x="4880992" y="797223"/>
            <a:ext cx="4748306" cy="32236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a:extLst>
              <a:ext uri="{FF2B5EF4-FFF2-40B4-BE49-F238E27FC236}">
                <a16:creationId xmlns:a16="http://schemas.microsoft.com/office/drawing/2014/main" id="{21137EB1-91A8-63C8-A01A-02A77FF1A98A}"/>
              </a:ext>
            </a:extLst>
          </p:cNvPr>
          <p:cNvPicPr>
            <a:picLocks noChangeAspect="1"/>
          </p:cNvPicPr>
          <p:nvPr/>
        </p:nvPicPr>
        <p:blipFill>
          <a:blip r:embed="rId4"/>
          <a:stretch>
            <a:fillRect/>
          </a:stretch>
        </p:blipFill>
        <p:spPr>
          <a:xfrm>
            <a:off x="4881612" y="4113784"/>
            <a:ext cx="2410155" cy="24835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a:extLst>
              <a:ext uri="{FF2B5EF4-FFF2-40B4-BE49-F238E27FC236}">
                <a16:creationId xmlns:a16="http://schemas.microsoft.com/office/drawing/2014/main" id="{397B2B38-3D88-90D8-E3D4-3429F9D9F211}"/>
              </a:ext>
            </a:extLst>
          </p:cNvPr>
          <p:cNvPicPr>
            <a:picLocks noChangeAspect="1"/>
          </p:cNvPicPr>
          <p:nvPr/>
        </p:nvPicPr>
        <p:blipFill>
          <a:blip r:embed="rId5"/>
          <a:stretch>
            <a:fillRect/>
          </a:stretch>
        </p:blipFill>
        <p:spPr>
          <a:xfrm>
            <a:off x="7401272" y="4088880"/>
            <a:ext cx="2233582" cy="25084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TextBox 18">
            <a:extLst>
              <a:ext uri="{FF2B5EF4-FFF2-40B4-BE49-F238E27FC236}">
                <a16:creationId xmlns:a16="http://schemas.microsoft.com/office/drawing/2014/main" id="{A00628BE-B104-9299-508C-F01B0EB61568}"/>
              </a:ext>
            </a:extLst>
          </p:cNvPr>
          <p:cNvSpPr txBox="1"/>
          <p:nvPr/>
        </p:nvSpPr>
        <p:spPr>
          <a:xfrm>
            <a:off x="411163" y="836613"/>
            <a:ext cx="4105275" cy="338554"/>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eaLnBrk="1" fontAlgn="auto" hangingPunct="1">
              <a:spcBef>
                <a:spcPts val="0"/>
              </a:spcBef>
              <a:spcAft>
                <a:spcPts val="0"/>
              </a:spcAft>
              <a:defRPr/>
            </a:pPr>
            <a:r>
              <a:rPr lang="en-US" sz="1600" b="1" dirty="0">
                <a:latin typeface="Times New Roman" panose="02020603050405020304" pitchFamily="18" charset="0"/>
                <a:cs typeface="Times New Roman" panose="02020603050405020304" pitchFamily="18" charset="0"/>
              </a:rPr>
              <a:t>Address</a:t>
            </a:r>
            <a:r>
              <a:rPr lang="en-US" sz="1600" dirty="0">
                <a:latin typeface="Times New Roman" panose="02020603050405020304" pitchFamily="18" charset="0"/>
                <a:cs typeface="Times New Roman" panose="02020603050405020304" pitchFamily="18" charset="0"/>
              </a:rPr>
              <a:t> – </a:t>
            </a:r>
            <a:r>
              <a:rPr lang="en-US" sz="1600" dirty="0" err="1">
                <a:latin typeface="Times New Roman" panose="02020603050405020304" pitchFamily="18" charset="0"/>
                <a:cs typeface="Times New Roman" panose="02020603050405020304" pitchFamily="18" charset="0"/>
              </a:rPr>
              <a:t>Yangiariq</a:t>
            </a:r>
            <a:r>
              <a:rPr lang="en-US" sz="1600" dirty="0">
                <a:latin typeface="Times New Roman" panose="02020603050405020304" pitchFamily="18" charset="0"/>
                <a:cs typeface="Times New Roman" panose="02020603050405020304" pitchFamily="18" charset="0"/>
              </a:rPr>
              <a:t> NAC</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7EF8956D-91D3-FABA-7AF2-3077706E5AF4}"/>
              </a:ext>
            </a:extLst>
          </p:cNvPr>
          <p:cNvSpPr txBox="1"/>
          <p:nvPr/>
        </p:nvSpPr>
        <p:spPr>
          <a:xfrm>
            <a:off x="449263" y="5373688"/>
            <a:ext cx="3429000" cy="1277937"/>
          </a:xfrm>
          <a:prstGeom prst="rect">
            <a:avLst/>
          </a:prstGeom>
          <a:solidFill>
            <a:schemeClr val="accent3">
              <a:lumMod val="60000"/>
              <a:lumOff val="40000"/>
            </a:schemeClr>
          </a:solidFill>
        </p:spPr>
        <p:style>
          <a:lnRef idx="2">
            <a:schemeClr val="accent5"/>
          </a:lnRef>
          <a:fillRef idx="1">
            <a:schemeClr val="lt1"/>
          </a:fillRef>
          <a:effectRef idx="0">
            <a:schemeClr val="accent5"/>
          </a:effectRef>
          <a:fontRef idx="minor">
            <a:schemeClr val="dk1"/>
          </a:fontRef>
        </p:style>
        <p:txBody>
          <a:bodyPr>
            <a:spAutoFit/>
          </a:bodyPr>
          <a:lstStyle/>
          <a:p>
            <a:pPr algn="ctr" eaLnBrk="1" fontAlgn="auto" hangingPunct="1">
              <a:spcBef>
                <a:spcPts val="0"/>
              </a:spcBef>
              <a:spcAft>
                <a:spcPts val="0"/>
              </a:spcAft>
              <a:defRPr/>
            </a:pPr>
            <a:r>
              <a:rPr lang="en-US" b="1" u="sng" dirty="0">
                <a:solidFill>
                  <a:srgbClr val="C00000"/>
                </a:solidFill>
                <a:latin typeface="Times New Roman" panose="02020603050405020304" pitchFamily="18" charset="0"/>
                <a:cs typeface="Times New Roman" panose="02020603050405020304" pitchFamily="18" charset="0"/>
              </a:rPr>
              <a:t>SUGGESTIONS</a:t>
            </a:r>
            <a:endParaRPr lang="ru-RU" b="1" u="sng" dirty="0">
              <a:solidFill>
                <a:srgbClr val="C00000"/>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ru-RU" dirty="0">
                <a:solidFill>
                  <a:prstClr val="black"/>
                </a:solidFill>
                <a:latin typeface="Times New Roman" panose="02020603050405020304" pitchFamily="18" charset="0"/>
                <a:cs typeface="Times New Roman" panose="02020603050405020304" pitchFamily="18" charset="0"/>
              </a:rPr>
              <a:t>          </a:t>
            </a:r>
            <a:r>
              <a:rPr lang="en-US" b="1" dirty="0">
                <a:solidFill>
                  <a:srgbClr val="002060"/>
                </a:solidFill>
                <a:latin typeface="Times New Roman" panose="02020603050405020304" pitchFamily="18" charset="0"/>
                <a:cs typeface="Times New Roman" panose="02020603050405020304" pitchFamily="18" charset="0"/>
              </a:rPr>
              <a:t>Collaboration</a:t>
            </a:r>
            <a:endParaRPr lang="uz-Cyrl-UZ" b="1" dirty="0">
              <a:solidFill>
                <a:srgbClr val="002060"/>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endParaRPr lang="uz-Cyrl-UZ" sz="400" b="1" dirty="0">
              <a:solidFill>
                <a:srgbClr val="002060"/>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uz-Cyrl-UZ" sz="400" b="1" dirty="0">
                <a:solidFill>
                  <a:srgbClr val="002060"/>
                </a:solidFill>
                <a:latin typeface="Times New Roman" panose="02020603050405020304" pitchFamily="18" charset="0"/>
                <a:cs typeface="Times New Roman" panose="02020603050405020304" pitchFamily="18" charset="0"/>
              </a:rPr>
              <a:t> </a:t>
            </a:r>
            <a:r>
              <a:rPr lang="ru-RU" sz="400" b="1" dirty="0">
                <a:solidFill>
                  <a:srgbClr val="002060"/>
                </a:solidFill>
                <a:latin typeface="Times New Roman" panose="02020603050405020304" pitchFamily="18" charset="0"/>
                <a:cs typeface="Times New Roman" panose="02020603050405020304" pitchFamily="18" charset="0"/>
              </a:rPr>
              <a:t> </a:t>
            </a:r>
            <a:r>
              <a:rPr lang="uz-Cyrl-UZ" b="1" dirty="0">
                <a:solidFill>
                  <a:srgbClr val="002060"/>
                </a:solidFill>
                <a:latin typeface="Times New Roman" panose="02020603050405020304" pitchFamily="18" charset="0"/>
                <a:cs typeface="Times New Roman" panose="02020603050405020304" pitchFamily="18" charset="0"/>
              </a:rPr>
              <a:t>        </a:t>
            </a:r>
            <a:r>
              <a:rPr lang="en-US" b="1" dirty="0">
                <a:solidFill>
                  <a:srgbClr val="002060"/>
                </a:solidFill>
                <a:latin typeface="Times New Roman" panose="02020603050405020304" pitchFamily="18" charset="0"/>
                <a:cs typeface="Times New Roman" panose="02020603050405020304" pitchFamily="18" charset="0"/>
              </a:rPr>
              <a:t>  Rent</a:t>
            </a:r>
            <a:endParaRPr lang="uz-Cyrl-UZ" b="1" dirty="0">
              <a:solidFill>
                <a:srgbClr val="002060"/>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endParaRPr lang="uz-Cyrl-UZ" sz="700" b="1" dirty="0">
              <a:solidFill>
                <a:srgbClr val="002060"/>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uz-Cyrl-UZ" sz="1200" b="1" i="1" dirty="0">
                <a:solidFill>
                  <a:srgbClr val="002060"/>
                </a:solidFill>
                <a:latin typeface="Times New Roman" panose="02020603050405020304" pitchFamily="18" charset="0"/>
                <a:cs typeface="Times New Roman" panose="02020603050405020304" pitchFamily="18" charset="0"/>
              </a:rPr>
              <a:t>             +99899 599-78-77</a:t>
            </a:r>
            <a:endParaRPr lang="ru-RU" sz="1200" b="1" i="1" dirty="0">
              <a:solidFill>
                <a:srgbClr val="002060"/>
              </a:solidFill>
              <a:latin typeface="Times New Roman" panose="02020603050405020304" pitchFamily="18" charset="0"/>
              <a:cs typeface="Times New Roman" panose="02020603050405020304" pitchFamily="18" charset="0"/>
            </a:endParaRPr>
          </a:p>
        </p:txBody>
      </p:sp>
      <p:pic>
        <p:nvPicPr>
          <p:cNvPr id="54288" name="Рисунок 19">
            <a:extLst>
              <a:ext uri="{FF2B5EF4-FFF2-40B4-BE49-F238E27FC236}">
                <a16:creationId xmlns:a16="http://schemas.microsoft.com/office/drawing/2014/main" id="{05DB4CEF-A637-32D2-9ADD-901C834BEC3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0863" y="5645150"/>
            <a:ext cx="461962"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9" name="Рисунок 22">
            <a:extLst>
              <a:ext uri="{FF2B5EF4-FFF2-40B4-BE49-F238E27FC236}">
                <a16:creationId xmlns:a16="http://schemas.microsoft.com/office/drawing/2014/main" id="{C7A8D53E-02E1-B73A-E854-D27418B181E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0863" y="5972175"/>
            <a:ext cx="4619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0" name="Рисунок 23">
            <a:extLst>
              <a:ext uri="{FF2B5EF4-FFF2-40B4-BE49-F238E27FC236}">
                <a16:creationId xmlns:a16="http://schemas.microsoft.com/office/drawing/2014/main" id="{B6E39CBA-2A95-CD17-81FA-480226DBC25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50863" y="6308725"/>
            <a:ext cx="461962"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1890F7BB-67B5-139E-FDE5-0CDED7CAA8C4}"/>
              </a:ext>
            </a:extLst>
          </p:cNvPr>
          <p:cNvSpPr txBox="1"/>
          <p:nvPr/>
        </p:nvSpPr>
        <p:spPr>
          <a:xfrm>
            <a:off x="415925" y="2852738"/>
            <a:ext cx="4105275" cy="584775"/>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eaLnBrk="1" fontAlgn="auto" hangingPunct="1">
              <a:spcBef>
                <a:spcPts val="0"/>
              </a:spcBef>
              <a:spcAft>
                <a:spcPts val="0"/>
              </a:spcAft>
              <a:defRPr/>
            </a:pPr>
            <a:r>
              <a:rPr lang="en-US" sz="1600" b="1" dirty="0">
                <a:latin typeface="Times New Roman" panose="02020603050405020304" pitchFamily="18" charset="0"/>
                <a:cs typeface="Times New Roman" panose="02020603050405020304" pitchFamily="18" charset="0"/>
              </a:rPr>
              <a:t>Equipment Manufacturing Country</a:t>
            </a:r>
            <a:r>
              <a:rPr lang="en-US" sz="1600" dirty="0">
                <a:latin typeface="Times New Roman" panose="02020603050405020304" pitchFamily="18" charset="0"/>
                <a:cs typeface="Times New Roman" panose="02020603050405020304" pitchFamily="18" charset="0"/>
              </a:rPr>
              <a:t> – Ukraine</a:t>
            </a:r>
            <a:endParaRPr lang="ru-RU" sz="1600" dirty="0">
              <a:solidFill>
                <a:prstClr val="black"/>
              </a:solidFill>
              <a:latin typeface="Times New Roman" panose="02020603050405020304" pitchFamily="18" charset="0"/>
              <a:cs typeface="Times New Roman" panose="02020603050405020304" pitchFamily="18" charset="0"/>
            </a:endParaRPr>
          </a:p>
        </p:txBody>
      </p:sp>
    </p:spTree>
  </p:cSld>
  <p:clrMapOvr>
    <a:overrideClrMapping bg1="lt1" tx1="dk1" bg2="lt2" tx2="dk2" accent1="accent1" accent2="accent2" accent3="accent3" accent4="accent4" accent5="accent5" accent6="accent6" hlink="hlink" folHlink="folHlink"/>
  </p:clrMapOvr>
  <p:transition spd="slow" advTm="4000">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9AB5E4"/>
            </a:gs>
            <a:gs pos="50000">
              <a:srgbClr val="C2D1ED"/>
            </a:gs>
            <a:gs pos="100000">
              <a:srgbClr val="E1E8F5"/>
            </a:gs>
          </a:gsLst>
          <a:lin ang="5400000"/>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14AE4AB-8F35-0AA0-0E3B-736187DBAD17}"/>
              </a:ext>
            </a:extLst>
          </p:cNvPr>
          <p:cNvSpPr txBox="1"/>
          <p:nvPr/>
        </p:nvSpPr>
        <p:spPr>
          <a:xfrm>
            <a:off x="216346" y="118354"/>
            <a:ext cx="9329614" cy="400110"/>
          </a:xfrm>
          <a:prstGeom prst="rect">
            <a:avLst/>
          </a:prstGeom>
          <a:solidFill>
            <a:schemeClr val="accent5">
              <a:lumMod val="60000"/>
              <a:lumOff val="40000"/>
            </a:schemeClr>
          </a:solidFill>
        </p:spPr>
        <p:style>
          <a:lnRef idx="0">
            <a:schemeClr val="accent1"/>
          </a:lnRef>
          <a:fillRef idx="3">
            <a:schemeClr val="accent1"/>
          </a:fillRef>
          <a:effectRef idx="3">
            <a:schemeClr val="accent1"/>
          </a:effectRef>
          <a:fontRef idx="minor">
            <a:schemeClr val="lt1"/>
          </a:fontRef>
        </p:style>
        <p:txBody>
          <a:bodyPr>
            <a:spAutoFit/>
          </a:bodyPr>
          <a:lstStyle/>
          <a:p>
            <a:pPr algn="ctr" eaLnBrk="1" fontAlgn="auto" hangingPunct="1">
              <a:spcBef>
                <a:spcPts val="0"/>
              </a:spcBef>
              <a:spcAft>
                <a:spcPts val="0"/>
              </a:spcAft>
              <a:defRPr/>
            </a:pPr>
            <a:r>
              <a:rPr lang="en-US" sz="2000" b="1" dirty="0">
                <a:solidFill>
                  <a:srgbClr val="1F497D">
                    <a:lumMod val="50000"/>
                  </a:srgbClr>
                </a:solidFill>
                <a:latin typeface="Times New Roman" panose="02020603050405020304" pitchFamily="18" charset="0"/>
                <a:cs typeface="Times New Roman" pitchFamily="18" charset="0"/>
              </a:rPr>
              <a:t>Information About "</a:t>
            </a:r>
            <a:r>
              <a:rPr lang="en-US" sz="2000" b="1" dirty="0" err="1">
                <a:solidFill>
                  <a:srgbClr val="1F497D">
                    <a:lumMod val="50000"/>
                  </a:srgbClr>
                </a:solidFill>
                <a:latin typeface="Times New Roman" pitchFamily="18" charset="0"/>
                <a:cs typeface="Times New Roman" pitchFamily="18" charset="0"/>
              </a:rPr>
              <a:t>Artek</a:t>
            </a:r>
            <a:r>
              <a:rPr lang="en-US" sz="2000" b="1" dirty="0">
                <a:solidFill>
                  <a:srgbClr val="1F497D">
                    <a:lumMod val="50000"/>
                  </a:srgbClr>
                </a:solidFill>
                <a:latin typeface="Times New Roman" pitchFamily="18" charset="0"/>
                <a:cs typeface="Times New Roman" pitchFamily="18" charset="0"/>
              </a:rPr>
              <a:t> International" LLC JV</a:t>
            </a:r>
          </a:p>
        </p:txBody>
      </p:sp>
      <p:sp>
        <p:nvSpPr>
          <p:cNvPr id="5" name="TextBox 4">
            <a:extLst>
              <a:ext uri="{FF2B5EF4-FFF2-40B4-BE49-F238E27FC236}">
                <a16:creationId xmlns:a16="http://schemas.microsoft.com/office/drawing/2014/main" id="{B15A293F-8141-14B1-2333-F6FB6EE4A63B}"/>
              </a:ext>
            </a:extLst>
          </p:cNvPr>
          <p:cNvSpPr txBox="1"/>
          <p:nvPr/>
        </p:nvSpPr>
        <p:spPr>
          <a:xfrm>
            <a:off x="215900" y="1692275"/>
            <a:ext cx="4592638" cy="338554"/>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just" eaLnBrk="1" fontAlgn="auto" hangingPunct="1">
              <a:spcBef>
                <a:spcPts val="0"/>
              </a:spcBef>
              <a:spcAft>
                <a:spcPts val="0"/>
              </a:spcAft>
              <a:defRPr/>
            </a:pPr>
            <a:r>
              <a:rPr lang="en-US" sz="1600" b="1" dirty="0">
                <a:latin typeface="Times New Roman" panose="02020603050405020304" pitchFamily="18" charset="0"/>
                <a:cs typeface="Times New Roman" panose="02020603050405020304" pitchFamily="18" charset="0"/>
              </a:rPr>
              <a:t>Construction area </a:t>
            </a:r>
            <a:r>
              <a:rPr lang="en-US" sz="1600" dirty="0">
                <a:latin typeface="Times New Roman" panose="02020603050405020304" pitchFamily="18" charset="0"/>
                <a:cs typeface="Times New Roman" panose="02020603050405020304" pitchFamily="18" charset="0"/>
              </a:rPr>
              <a:t>- 3040 square meters</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1450440-E9F3-9761-E93B-AE5F8FE0F942}"/>
              </a:ext>
            </a:extLst>
          </p:cNvPr>
          <p:cNvSpPr txBox="1"/>
          <p:nvPr/>
        </p:nvSpPr>
        <p:spPr>
          <a:xfrm>
            <a:off x="209550" y="1189038"/>
            <a:ext cx="4592638" cy="338554"/>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lgn="just" eaLnBrk="1" fontAlgn="auto" hangingPunct="1">
              <a:spcBef>
                <a:spcPts val="0"/>
              </a:spcBef>
              <a:spcAft>
                <a:spcPts val="0"/>
              </a:spcAft>
              <a:defRPr/>
            </a:pPr>
            <a:r>
              <a:rPr lang="en-US" sz="1600" b="1" dirty="0">
                <a:latin typeface="Times New Roman" panose="02020603050405020304" pitchFamily="18" charset="0"/>
                <a:cs typeface="Times New Roman" panose="02020603050405020304" pitchFamily="18" charset="0"/>
              </a:rPr>
              <a:t>Total land area </a:t>
            </a:r>
            <a:r>
              <a:rPr lang="en-US" sz="1600" dirty="0">
                <a:latin typeface="Times New Roman" panose="02020603050405020304" pitchFamily="18" charset="0"/>
                <a:cs typeface="Times New Roman" panose="02020603050405020304" pitchFamily="18" charset="0"/>
              </a:rPr>
              <a:t>- 1.5 hectares</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A5DCAEFF-D1C5-09BE-EDFC-EDE93D0E9ECE}"/>
              </a:ext>
            </a:extLst>
          </p:cNvPr>
          <p:cNvSpPr txBox="1"/>
          <p:nvPr/>
        </p:nvSpPr>
        <p:spPr>
          <a:xfrm>
            <a:off x="209550" y="3296430"/>
            <a:ext cx="4592638" cy="584775"/>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just" eaLnBrk="1" fontAlgn="auto" hangingPunct="1">
              <a:spcBef>
                <a:spcPts val="0"/>
              </a:spcBef>
              <a:spcAft>
                <a:spcPts val="0"/>
              </a:spcAft>
              <a:defRPr/>
            </a:pPr>
            <a:r>
              <a:rPr lang="en-US" sz="1600" b="1" dirty="0">
                <a:latin typeface="Times New Roman" panose="02020603050405020304" pitchFamily="18" charset="0"/>
                <a:cs typeface="Times New Roman" panose="02020603050405020304" pitchFamily="18" charset="0"/>
              </a:rPr>
              <a:t>Engineering and utility networks </a:t>
            </a:r>
            <a:r>
              <a:rPr lang="en-US" sz="1600" dirty="0">
                <a:latin typeface="Times New Roman" panose="02020603050405020304" pitchFamily="18" charset="0"/>
                <a:cs typeface="Times New Roman" panose="02020603050405020304" pitchFamily="18" charset="0"/>
              </a:rPr>
              <a:t>- Available (</a:t>
            </a:r>
            <a:r>
              <a:rPr lang="en-US" sz="1600" dirty="0">
                <a:solidFill>
                  <a:srgbClr val="92D050"/>
                </a:solidFill>
                <a:latin typeface="Times New Roman" panose="02020603050405020304" pitchFamily="18" charset="0"/>
                <a:cs typeface="Times New Roman" panose="02020603050405020304" pitchFamily="18" charset="0"/>
              </a:rPr>
              <a:t>electricity, water, road</a:t>
            </a:r>
            <a:r>
              <a:rPr lang="en-US" sz="1600" dirty="0">
                <a:latin typeface="Times New Roman" panose="02020603050405020304" pitchFamily="18" charset="0"/>
                <a:cs typeface="Times New Roman" panose="02020603050405020304" pitchFamily="18" charset="0"/>
              </a:rPr>
              <a:t>)</a:t>
            </a:r>
            <a:endParaRPr lang="ru-RU" sz="1600" dirty="0">
              <a:solidFill>
                <a:prstClr val="black"/>
              </a:solidFill>
              <a:latin typeface="Times New Roman" panose="02020603050405020304" pitchFamily="18" charset="0"/>
              <a:cs typeface="Times New Roman" panose="02020603050405020304" pitchFamily="18" charset="0"/>
            </a:endParaRPr>
          </a:p>
        </p:txBody>
      </p:sp>
      <p:pic>
        <p:nvPicPr>
          <p:cNvPr id="15" name="Picture 3">
            <a:extLst>
              <a:ext uri="{FF2B5EF4-FFF2-40B4-BE49-F238E27FC236}">
                <a16:creationId xmlns:a16="http://schemas.microsoft.com/office/drawing/2014/main" id="{A814A98A-6362-ACDC-9DA7-7DF290884360}"/>
              </a:ext>
            </a:extLst>
          </p:cNvPr>
          <p:cNvPicPr>
            <a:picLocks noChangeAspect="1" noChangeArrowheads="1"/>
          </p:cNvPicPr>
          <p:nvPr/>
        </p:nvPicPr>
        <p:blipFill>
          <a:blip r:embed="rId3" cstate="print"/>
          <a:srcRect/>
          <a:stretch>
            <a:fillRect/>
          </a:stretch>
        </p:blipFill>
        <p:spPr bwMode="auto">
          <a:xfrm>
            <a:off x="4953000" y="644628"/>
            <a:ext cx="4592960" cy="30003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2">
            <a:extLst>
              <a:ext uri="{FF2B5EF4-FFF2-40B4-BE49-F238E27FC236}">
                <a16:creationId xmlns:a16="http://schemas.microsoft.com/office/drawing/2014/main" id="{6A84767D-5FCA-6B16-9BB8-04E3953CDD22}"/>
              </a:ext>
            </a:extLst>
          </p:cNvPr>
          <p:cNvPicPr>
            <a:picLocks noChangeAspect="1" noChangeArrowheads="1"/>
          </p:cNvPicPr>
          <p:nvPr/>
        </p:nvPicPr>
        <p:blipFill>
          <a:blip r:embed="rId4" cstate="print"/>
          <a:srcRect/>
          <a:stretch>
            <a:fillRect/>
          </a:stretch>
        </p:blipFill>
        <p:spPr bwMode="auto">
          <a:xfrm>
            <a:off x="4950048" y="3775588"/>
            <a:ext cx="4592960" cy="28401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TextBox 18">
            <a:extLst>
              <a:ext uri="{FF2B5EF4-FFF2-40B4-BE49-F238E27FC236}">
                <a16:creationId xmlns:a16="http://schemas.microsoft.com/office/drawing/2014/main" id="{8A634AC9-975B-320B-64A3-A5FBA62E1E77}"/>
              </a:ext>
            </a:extLst>
          </p:cNvPr>
          <p:cNvSpPr txBox="1"/>
          <p:nvPr/>
        </p:nvSpPr>
        <p:spPr>
          <a:xfrm>
            <a:off x="222250" y="693738"/>
            <a:ext cx="4592638" cy="338554"/>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just" eaLnBrk="1" fontAlgn="auto" hangingPunct="1">
              <a:spcBef>
                <a:spcPts val="0"/>
              </a:spcBef>
              <a:spcAft>
                <a:spcPts val="0"/>
              </a:spcAft>
              <a:defRPr/>
            </a:pPr>
            <a:r>
              <a:rPr lang="en-US" sz="1600" b="1" dirty="0">
                <a:latin typeface="Times New Roman" panose="02020603050405020304" pitchFamily="18" charset="0"/>
                <a:cs typeface="Times New Roman" panose="02020603050405020304" pitchFamily="18" charset="0"/>
              </a:rPr>
              <a:t>Address</a:t>
            </a:r>
            <a:r>
              <a:rPr lang="en-US" sz="1600" dirty="0">
                <a:latin typeface="Times New Roman" panose="02020603050405020304" pitchFamily="18" charset="0"/>
                <a:cs typeface="Times New Roman" panose="02020603050405020304" pitchFamily="18" charset="0"/>
              </a:rPr>
              <a:t> - </a:t>
            </a:r>
            <a:r>
              <a:rPr lang="en-US" sz="1600" dirty="0" err="1">
                <a:latin typeface="Times New Roman" panose="02020603050405020304" pitchFamily="18" charset="0"/>
                <a:cs typeface="Times New Roman" panose="02020603050405020304" pitchFamily="18" charset="0"/>
              </a:rPr>
              <a:t>Yangiobod</a:t>
            </a:r>
            <a:r>
              <a:rPr lang="en-US" sz="1600" dirty="0">
                <a:latin typeface="Times New Roman" panose="02020603050405020304" pitchFamily="18" charset="0"/>
                <a:cs typeface="Times New Roman" panose="02020603050405020304" pitchFamily="18" charset="0"/>
              </a:rPr>
              <a:t> NAC</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AEF53B99-567A-354D-D4F3-3EB8615A1DDE}"/>
              </a:ext>
            </a:extLst>
          </p:cNvPr>
          <p:cNvSpPr txBox="1"/>
          <p:nvPr/>
        </p:nvSpPr>
        <p:spPr>
          <a:xfrm>
            <a:off x="566738" y="4941888"/>
            <a:ext cx="3449637" cy="1616075"/>
          </a:xfrm>
          <a:prstGeom prst="rect">
            <a:avLst/>
          </a:prstGeom>
          <a:solidFill>
            <a:schemeClr val="accent3">
              <a:lumMod val="60000"/>
              <a:lumOff val="40000"/>
            </a:schemeClr>
          </a:solidFill>
        </p:spPr>
        <p:style>
          <a:lnRef idx="2">
            <a:schemeClr val="accent5"/>
          </a:lnRef>
          <a:fillRef idx="1">
            <a:schemeClr val="lt1"/>
          </a:fillRef>
          <a:effectRef idx="0">
            <a:schemeClr val="accent5"/>
          </a:effectRef>
          <a:fontRef idx="minor">
            <a:schemeClr val="dk1"/>
          </a:fontRef>
        </p:style>
        <p:txBody>
          <a:bodyPr>
            <a:spAutoFit/>
          </a:bodyPr>
          <a:lstStyle/>
          <a:p>
            <a:pPr algn="ctr" eaLnBrk="1" fontAlgn="auto" hangingPunct="1">
              <a:spcBef>
                <a:spcPts val="0"/>
              </a:spcBef>
              <a:spcAft>
                <a:spcPts val="0"/>
              </a:spcAft>
              <a:defRPr/>
            </a:pPr>
            <a:r>
              <a:rPr lang="en-US" b="1" u="sng" dirty="0">
                <a:solidFill>
                  <a:srgbClr val="C00000"/>
                </a:solidFill>
                <a:latin typeface="Times New Roman" panose="02020603050405020304" pitchFamily="18" charset="0"/>
                <a:cs typeface="Times New Roman" panose="02020603050405020304" pitchFamily="18" charset="0"/>
              </a:rPr>
              <a:t>SUGGESTIONS</a:t>
            </a:r>
            <a:endParaRPr lang="ru-RU" b="1" u="sng" dirty="0">
              <a:solidFill>
                <a:srgbClr val="C00000"/>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ru-RU" dirty="0">
                <a:solidFill>
                  <a:prstClr val="black"/>
                </a:solidFill>
                <a:latin typeface="Times New Roman" panose="02020603050405020304" pitchFamily="18" charset="0"/>
                <a:cs typeface="Times New Roman" panose="02020603050405020304" pitchFamily="18" charset="0"/>
              </a:rPr>
              <a:t>          </a:t>
            </a:r>
            <a:r>
              <a:rPr lang="en-US" b="1" dirty="0">
                <a:solidFill>
                  <a:srgbClr val="002060"/>
                </a:solidFill>
                <a:latin typeface="Times New Roman" panose="02020603050405020304" pitchFamily="18" charset="0"/>
                <a:cs typeface="Times New Roman" panose="02020603050405020304" pitchFamily="18" charset="0"/>
              </a:rPr>
              <a:t>Collaboration</a:t>
            </a:r>
            <a:endParaRPr lang="uz-Cyrl-UZ" b="1" dirty="0">
              <a:solidFill>
                <a:srgbClr val="002060"/>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endParaRPr lang="uz-Cyrl-UZ" sz="400" b="1" dirty="0">
              <a:solidFill>
                <a:srgbClr val="002060"/>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uz-Cyrl-UZ" b="1" dirty="0">
                <a:solidFill>
                  <a:srgbClr val="002060"/>
                </a:solidFill>
                <a:latin typeface="Times New Roman" panose="02020603050405020304" pitchFamily="18" charset="0"/>
                <a:cs typeface="Times New Roman" panose="02020603050405020304" pitchFamily="18" charset="0"/>
              </a:rPr>
              <a:t>        </a:t>
            </a:r>
            <a:r>
              <a:rPr lang="en-US" b="1" dirty="0">
                <a:solidFill>
                  <a:srgbClr val="002060"/>
                </a:solidFill>
                <a:latin typeface="Times New Roman" panose="02020603050405020304" pitchFamily="18" charset="0"/>
                <a:cs typeface="Times New Roman" panose="02020603050405020304" pitchFamily="18" charset="0"/>
              </a:rPr>
              <a:t>  Sale</a:t>
            </a:r>
            <a:r>
              <a:rPr lang="uz-Cyrl-UZ" b="1" dirty="0">
                <a:solidFill>
                  <a:srgbClr val="002060"/>
                </a:solidFill>
                <a:latin typeface="Times New Roman" panose="02020603050405020304" pitchFamily="18" charset="0"/>
                <a:cs typeface="Times New Roman" panose="02020603050405020304" pitchFamily="18" charset="0"/>
              </a:rPr>
              <a:t> </a:t>
            </a:r>
          </a:p>
          <a:p>
            <a:pPr eaLnBrk="1" fontAlgn="auto" hangingPunct="1">
              <a:spcBef>
                <a:spcPts val="0"/>
              </a:spcBef>
              <a:spcAft>
                <a:spcPts val="0"/>
              </a:spcAft>
              <a:defRPr/>
            </a:pPr>
            <a:r>
              <a:rPr lang="uz-Cyrl-UZ" sz="400" b="1" dirty="0">
                <a:solidFill>
                  <a:srgbClr val="002060"/>
                </a:solidFill>
                <a:latin typeface="Times New Roman" panose="02020603050405020304" pitchFamily="18" charset="0"/>
                <a:cs typeface="Times New Roman" panose="02020603050405020304" pitchFamily="18" charset="0"/>
              </a:rPr>
              <a:t> </a:t>
            </a:r>
            <a:r>
              <a:rPr lang="ru-RU" sz="400" b="1" dirty="0">
                <a:solidFill>
                  <a:srgbClr val="002060"/>
                </a:solidFill>
                <a:latin typeface="Times New Roman" panose="02020603050405020304" pitchFamily="18" charset="0"/>
                <a:cs typeface="Times New Roman" panose="02020603050405020304" pitchFamily="18" charset="0"/>
              </a:rPr>
              <a:t> </a:t>
            </a:r>
          </a:p>
          <a:p>
            <a:pPr eaLnBrk="1" fontAlgn="auto" hangingPunct="1">
              <a:spcBef>
                <a:spcPts val="0"/>
              </a:spcBef>
              <a:spcAft>
                <a:spcPts val="0"/>
              </a:spcAft>
              <a:defRPr/>
            </a:pPr>
            <a:r>
              <a:rPr lang="uz-Cyrl-UZ" b="1" dirty="0">
                <a:solidFill>
                  <a:srgbClr val="002060"/>
                </a:solidFill>
                <a:latin typeface="Times New Roman" panose="02020603050405020304" pitchFamily="18" charset="0"/>
                <a:cs typeface="Times New Roman" panose="02020603050405020304" pitchFamily="18" charset="0"/>
              </a:rPr>
              <a:t>        </a:t>
            </a:r>
            <a:r>
              <a:rPr lang="en-US" b="1" dirty="0">
                <a:solidFill>
                  <a:srgbClr val="002060"/>
                </a:solidFill>
                <a:latin typeface="Times New Roman" panose="02020603050405020304" pitchFamily="18" charset="0"/>
                <a:cs typeface="Times New Roman" panose="02020603050405020304" pitchFamily="18" charset="0"/>
              </a:rPr>
              <a:t>  Rent</a:t>
            </a:r>
            <a:endParaRPr lang="uz-Cyrl-UZ" b="1" dirty="0">
              <a:solidFill>
                <a:srgbClr val="002060"/>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endParaRPr lang="uz-Cyrl-UZ" sz="700" b="1" dirty="0">
              <a:solidFill>
                <a:srgbClr val="002060"/>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uz-Cyrl-UZ" sz="1200" b="1" i="1" dirty="0">
                <a:solidFill>
                  <a:srgbClr val="002060"/>
                </a:solidFill>
                <a:latin typeface="Times New Roman" panose="02020603050405020304" pitchFamily="18" charset="0"/>
                <a:cs typeface="Times New Roman" panose="02020603050405020304" pitchFamily="18" charset="0"/>
              </a:rPr>
              <a:t>             +99897 615-26-08</a:t>
            </a:r>
            <a:endParaRPr lang="ru-RU" sz="1200" b="1" i="1" dirty="0">
              <a:solidFill>
                <a:srgbClr val="002060"/>
              </a:solidFill>
              <a:latin typeface="Times New Roman" panose="02020603050405020304" pitchFamily="18" charset="0"/>
              <a:cs typeface="Times New Roman" panose="02020603050405020304" pitchFamily="18" charset="0"/>
            </a:endParaRPr>
          </a:p>
        </p:txBody>
      </p:sp>
      <p:pic>
        <p:nvPicPr>
          <p:cNvPr id="55308" name="Рисунок 20">
            <a:extLst>
              <a:ext uri="{FF2B5EF4-FFF2-40B4-BE49-F238E27FC236}">
                <a16:creationId xmlns:a16="http://schemas.microsoft.com/office/drawing/2014/main" id="{DBECFEA2-6B3B-AF00-3644-5F8DEEF615C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2938" y="5213350"/>
            <a:ext cx="4206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9" name="Рисунок 21">
            <a:extLst>
              <a:ext uri="{FF2B5EF4-FFF2-40B4-BE49-F238E27FC236}">
                <a16:creationId xmlns:a16="http://schemas.microsoft.com/office/drawing/2014/main" id="{A3542ED5-27CB-142C-CCFC-F51BAAE202E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2938" y="5556250"/>
            <a:ext cx="4206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0" name="Рисунок 22">
            <a:extLst>
              <a:ext uri="{FF2B5EF4-FFF2-40B4-BE49-F238E27FC236}">
                <a16:creationId xmlns:a16="http://schemas.microsoft.com/office/drawing/2014/main" id="{1BBECF47-E755-3A11-7166-043FF81ED11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2938" y="5859463"/>
            <a:ext cx="420687"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1" name="Рисунок 23">
            <a:extLst>
              <a:ext uri="{FF2B5EF4-FFF2-40B4-BE49-F238E27FC236}">
                <a16:creationId xmlns:a16="http://schemas.microsoft.com/office/drawing/2014/main" id="{1255406F-E19F-15E4-91E2-ED98330C424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42938" y="6221413"/>
            <a:ext cx="42068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2E016C1E-3B1B-38BD-8621-0C5D1495B52E}"/>
              </a:ext>
            </a:extLst>
          </p:cNvPr>
          <p:cNvSpPr txBox="1"/>
          <p:nvPr/>
        </p:nvSpPr>
        <p:spPr>
          <a:xfrm>
            <a:off x="215900" y="2206625"/>
            <a:ext cx="4592638" cy="338554"/>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just" eaLnBrk="1" fontAlgn="auto" hangingPunct="1">
              <a:spcBef>
                <a:spcPts val="0"/>
              </a:spcBef>
              <a:spcAft>
                <a:spcPts val="0"/>
              </a:spcAft>
              <a:defRPr/>
            </a:pPr>
            <a:r>
              <a:rPr lang="en-US" sz="1600" b="1" dirty="0">
                <a:latin typeface="Times New Roman" panose="02020603050405020304" pitchFamily="18" charset="0"/>
                <a:cs typeface="Times New Roman" panose="02020603050405020304" pitchFamily="18" charset="0"/>
              </a:rPr>
              <a:t>Distance to highway </a:t>
            </a:r>
            <a:r>
              <a:rPr lang="en-US" sz="1600" dirty="0">
                <a:latin typeface="Times New Roman" panose="02020603050405020304" pitchFamily="18" charset="0"/>
                <a:cs typeface="Times New Roman" panose="02020603050405020304" pitchFamily="18" charset="0"/>
              </a:rPr>
              <a:t>- 0.5 km</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D80E86FC-2E09-E88D-4404-C77C20EBCBBB}"/>
              </a:ext>
            </a:extLst>
          </p:cNvPr>
          <p:cNvSpPr txBox="1"/>
          <p:nvPr/>
        </p:nvSpPr>
        <p:spPr>
          <a:xfrm>
            <a:off x="222250" y="2722843"/>
            <a:ext cx="4592638" cy="338554"/>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just" eaLnBrk="1" fontAlgn="auto" hangingPunct="1">
              <a:spcBef>
                <a:spcPts val="0"/>
              </a:spcBef>
              <a:spcAft>
                <a:spcPts val="0"/>
              </a:spcAft>
              <a:defRPr/>
            </a:pPr>
            <a:r>
              <a:rPr lang="en-US" sz="1600" b="1" dirty="0">
                <a:latin typeface="Times New Roman" panose="02020603050405020304" pitchFamily="18" charset="0"/>
                <a:cs typeface="Times New Roman" panose="02020603050405020304" pitchFamily="18" charset="0"/>
              </a:rPr>
              <a:t>Distance to the railway </a:t>
            </a:r>
            <a:r>
              <a:rPr lang="en-US" sz="1600" dirty="0">
                <a:latin typeface="Times New Roman" panose="02020603050405020304" pitchFamily="18" charset="0"/>
                <a:cs typeface="Times New Roman" panose="02020603050405020304" pitchFamily="18" charset="0"/>
              </a:rPr>
              <a:t>- 1 km</a:t>
            </a:r>
            <a:endParaRPr lang="ru-RU" sz="1600" dirty="0">
              <a:solidFill>
                <a:prstClr val="black"/>
              </a:solidFill>
              <a:latin typeface="Times New Roman" panose="02020603050405020304" pitchFamily="18" charset="0"/>
              <a:cs typeface="Times New Roman" panose="02020603050405020304" pitchFamily="18" charset="0"/>
            </a:endParaRPr>
          </a:p>
        </p:txBody>
      </p:sp>
    </p:spTree>
  </p:cSld>
  <p:clrMapOvr>
    <a:overrideClrMapping bg1="lt1" tx1="dk1" bg2="lt2" tx2="dk2" accent1="accent1" accent2="accent2" accent3="accent3" accent4="accent4" accent5="accent5" accent6="accent6" hlink="hlink" folHlink="folHlink"/>
  </p:clrMapOvr>
  <p:transition spd="slow" advTm="4000">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9AB5E4"/>
            </a:gs>
            <a:gs pos="50000">
              <a:srgbClr val="C2D1ED"/>
            </a:gs>
            <a:gs pos="100000">
              <a:srgbClr val="E1E8F5"/>
            </a:gs>
          </a:gsLst>
          <a:lin ang="5400000"/>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81687E0-6FDD-544A-0747-92F17E9ADDBF}"/>
              </a:ext>
            </a:extLst>
          </p:cNvPr>
          <p:cNvSpPr txBox="1"/>
          <p:nvPr/>
        </p:nvSpPr>
        <p:spPr>
          <a:xfrm>
            <a:off x="200471" y="148570"/>
            <a:ext cx="9504249" cy="400110"/>
          </a:xfrm>
          <a:prstGeom prst="rect">
            <a:avLst/>
          </a:prstGeom>
          <a:solidFill>
            <a:schemeClr val="accent5">
              <a:lumMod val="60000"/>
              <a:lumOff val="40000"/>
            </a:schemeClr>
          </a:solidFill>
        </p:spPr>
        <p:style>
          <a:lnRef idx="0">
            <a:schemeClr val="accent1"/>
          </a:lnRef>
          <a:fillRef idx="3">
            <a:schemeClr val="accent1"/>
          </a:fillRef>
          <a:effectRef idx="3">
            <a:schemeClr val="accent1"/>
          </a:effectRef>
          <a:fontRef idx="minor">
            <a:schemeClr val="lt1"/>
          </a:fontRef>
        </p:style>
        <p:txBody>
          <a:bodyPr>
            <a:spAutoFit/>
          </a:bodyPr>
          <a:lstStyle/>
          <a:p>
            <a:pPr algn="ctr" eaLnBrk="1" fontAlgn="auto" hangingPunct="1">
              <a:spcBef>
                <a:spcPts val="0"/>
              </a:spcBef>
              <a:spcAft>
                <a:spcPts val="0"/>
              </a:spcAft>
              <a:defRPr/>
            </a:pPr>
            <a:r>
              <a:rPr lang="en-US" sz="2000" b="1" dirty="0">
                <a:solidFill>
                  <a:srgbClr val="1F497D">
                    <a:lumMod val="50000"/>
                  </a:srgbClr>
                </a:solidFill>
                <a:latin typeface="Times New Roman" panose="02020603050405020304" pitchFamily="18" charset="0"/>
                <a:cs typeface="Times New Roman" pitchFamily="18" charset="0"/>
              </a:rPr>
              <a:t>Information About ”</a:t>
            </a:r>
            <a:r>
              <a:rPr lang="en-US" sz="2000" b="1" dirty="0" err="1">
                <a:solidFill>
                  <a:srgbClr val="1F497D">
                    <a:lumMod val="50000"/>
                  </a:srgbClr>
                </a:solidFill>
                <a:latin typeface="Times New Roman" pitchFamily="18" charset="0"/>
                <a:cs typeface="Times New Roman" pitchFamily="18" charset="0"/>
              </a:rPr>
              <a:t>Bulungur</a:t>
            </a:r>
            <a:r>
              <a:rPr lang="en-US" sz="2000" b="1" dirty="0">
                <a:solidFill>
                  <a:srgbClr val="1F497D">
                    <a:lumMod val="50000"/>
                  </a:srgbClr>
                </a:solidFill>
                <a:latin typeface="Times New Roman" pitchFamily="18" charset="0"/>
                <a:cs typeface="Times New Roman" pitchFamily="18" charset="0"/>
              </a:rPr>
              <a:t> </a:t>
            </a:r>
            <a:r>
              <a:rPr lang="en-US" sz="2000" b="1" dirty="0" err="1">
                <a:solidFill>
                  <a:srgbClr val="1F497D">
                    <a:lumMod val="50000"/>
                  </a:srgbClr>
                </a:solidFill>
                <a:latin typeface="Times New Roman" pitchFamily="18" charset="0"/>
                <a:cs typeface="Times New Roman" pitchFamily="18" charset="0"/>
              </a:rPr>
              <a:t>ocha</a:t>
            </a:r>
            <a:r>
              <a:rPr lang="en-US" sz="2000" b="1" dirty="0">
                <a:solidFill>
                  <a:srgbClr val="1F497D">
                    <a:lumMod val="50000"/>
                  </a:srgbClr>
                </a:solidFill>
                <a:latin typeface="Times New Roman" pitchFamily="18" charset="0"/>
                <a:cs typeface="Times New Roman" pitchFamily="18" charset="0"/>
              </a:rPr>
              <a:t> </a:t>
            </a:r>
            <a:r>
              <a:rPr lang="en-US" sz="2000" b="1" dirty="0" err="1">
                <a:solidFill>
                  <a:srgbClr val="1F497D">
                    <a:lumMod val="50000"/>
                  </a:srgbClr>
                </a:solidFill>
                <a:latin typeface="Times New Roman" pitchFamily="18" charset="0"/>
                <a:cs typeface="Times New Roman" pitchFamily="18" charset="0"/>
              </a:rPr>
              <a:t>gisht</a:t>
            </a:r>
            <a:r>
              <a:rPr lang="en-US" sz="2000" b="1" dirty="0">
                <a:solidFill>
                  <a:srgbClr val="1F497D">
                    <a:lumMod val="50000"/>
                  </a:srgbClr>
                </a:solidFill>
                <a:latin typeface="Times New Roman" pitchFamily="18" charset="0"/>
                <a:cs typeface="Times New Roman" pitchFamily="18" charset="0"/>
              </a:rPr>
              <a:t>" JSC</a:t>
            </a:r>
          </a:p>
        </p:txBody>
      </p:sp>
      <p:sp>
        <p:nvSpPr>
          <p:cNvPr id="5" name="TextBox 4">
            <a:extLst>
              <a:ext uri="{FF2B5EF4-FFF2-40B4-BE49-F238E27FC236}">
                <a16:creationId xmlns:a16="http://schemas.microsoft.com/office/drawing/2014/main" id="{2760AB0C-E2F3-8ED1-3899-2D614E58B07F}"/>
              </a:ext>
            </a:extLst>
          </p:cNvPr>
          <p:cNvSpPr txBox="1"/>
          <p:nvPr/>
        </p:nvSpPr>
        <p:spPr>
          <a:xfrm>
            <a:off x="200025" y="1547813"/>
            <a:ext cx="4681538" cy="368300"/>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eaLnBrk="1" fontAlgn="auto" hangingPunct="1">
              <a:spcBef>
                <a:spcPts val="0"/>
              </a:spcBef>
              <a:spcAft>
                <a:spcPts val="0"/>
              </a:spcAft>
              <a:defRPr/>
            </a:pPr>
            <a:r>
              <a:rPr lang="en-US" b="1" dirty="0">
                <a:latin typeface="Times New Roman" panose="02020603050405020304" pitchFamily="18" charset="0"/>
                <a:cs typeface="Times New Roman" panose="02020603050405020304" pitchFamily="18" charset="0"/>
              </a:rPr>
              <a:t>Construction area </a:t>
            </a:r>
            <a:r>
              <a:rPr lang="en-US" dirty="0">
                <a:latin typeface="Times New Roman" panose="02020603050405020304" pitchFamily="18" charset="0"/>
                <a:cs typeface="Times New Roman" panose="02020603050405020304" pitchFamily="18" charset="0"/>
              </a:rPr>
              <a:t>- 240 square meters</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7E72D7F3-F862-0648-319A-F88FD9F8DFA1}"/>
              </a:ext>
            </a:extLst>
          </p:cNvPr>
          <p:cNvSpPr txBox="1"/>
          <p:nvPr/>
        </p:nvSpPr>
        <p:spPr>
          <a:xfrm>
            <a:off x="200025" y="1116013"/>
            <a:ext cx="4681538" cy="368300"/>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eaLnBrk="1" fontAlgn="auto" hangingPunct="1">
              <a:spcBef>
                <a:spcPts val="0"/>
              </a:spcBef>
              <a:spcAft>
                <a:spcPts val="0"/>
              </a:spcAft>
              <a:defRPr/>
            </a:pPr>
            <a:r>
              <a:rPr lang="en-US" b="1" dirty="0">
                <a:latin typeface="Times New Roman" panose="02020603050405020304" pitchFamily="18" charset="0"/>
                <a:cs typeface="Times New Roman" panose="02020603050405020304" pitchFamily="18" charset="0"/>
              </a:rPr>
              <a:t>Total land area </a:t>
            </a:r>
            <a:r>
              <a:rPr lang="en-US" dirty="0">
                <a:latin typeface="Times New Roman" panose="02020603050405020304" pitchFamily="18" charset="0"/>
                <a:cs typeface="Times New Roman" panose="02020603050405020304" pitchFamily="18" charset="0"/>
              </a:rPr>
              <a:t>- 3 hectares</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E0AB6C8-F19F-D9B8-D6FF-4AD8A6DB49F3}"/>
              </a:ext>
            </a:extLst>
          </p:cNvPr>
          <p:cNvSpPr txBox="1"/>
          <p:nvPr/>
        </p:nvSpPr>
        <p:spPr>
          <a:xfrm>
            <a:off x="195509" y="4124326"/>
            <a:ext cx="4681538" cy="647700"/>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eaLnBrk="1" fontAlgn="auto" hangingPunct="1">
              <a:spcBef>
                <a:spcPts val="0"/>
              </a:spcBef>
              <a:spcAft>
                <a:spcPts val="0"/>
              </a:spcAft>
              <a:defRPr/>
            </a:pPr>
            <a:r>
              <a:rPr lang="en-US" b="1" dirty="0">
                <a:latin typeface="Times New Roman" panose="02020603050405020304" pitchFamily="18" charset="0"/>
                <a:cs typeface="Times New Roman" panose="02020603050405020304" pitchFamily="18" charset="0"/>
              </a:rPr>
              <a:t>Engineering and utility networks </a:t>
            </a:r>
            <a:r>
              <a:rPr lang="en-US" dirty="0">
                <a:latin typeface="Times New Roman" panose="02020603050405020304" pitchFamily="18" charset="0"/>
                <a:cs typeface="Times New Roman" panose="02020603050405020304" pitchFamily="18" charset="0"/>
              </a:rPr>
              <a:t>- Available (</a:t>
            </a:r>
            <a:r>
              <a:rPr lang="en-US" dirty="0">
                <a:solidFill>
                  <a:srgbClr val="92D050"/>
                </a:solidFill>
                <a:latin typeface="Times New Roman" panose="02020603050405020304" pitchFamily="18" charset="0"/>
                <a:cs typeface="Times New Roman" panose="02020603050405020304" pitchFamily="18" charset="0"/>
              </a:rPr>
              <a:t>electricity, water, road</a:t>
            </a:r>
            <a:r>
              <a:rPr lang="en-US" dirty="0">
                <a:latin typeface="Times New Roman" panose="02020603050405020304" pitchFamily="18" charset="0"/>
                <a:cs typeface="Times New Roman" panose="02020603050405020304" pitchFamily="18" charset="0"/>
              </a:rPr>
              <a:t>)</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149B97A3-D13B-BBE6-74A9-0334B2544B6D}"/>
              </a:ext>
            </a:extLst>
          </p:cNvPr>
          <p:cNvSpPr txBox="1"/>
          <p:nvPr/>
        </p:nvSpPr>
        <p:spPr>
          <a:xfrm>
            <a:off x="200025" y="682625"/>
            <a:ext cx="4681538" cy="369888"/>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eaLnBrk="1" fontAlgn="auto" hangingPunct="1">
              <a:spcBef>
                <a:spcPts val="0"/>
              </a:spcBef>
              <a:spcAft>
                <a:spcPts val="0"/>
              </a:spcAft>
              <a:defRPr/>
            </a:pPr>
            <a:r>
              <a:rPr lang="en-US" b="1" dirty="0">
                <a:latin typeface="Times New Roman" panose="02020603050405020304" pitchFamily="18" charset="0"/>
                <a:cs typeface="Times New Roman" panose="02020603050405020304" pitchFamily="18" charset="0"/>
              </a:rPr>
              <a:t>Address</a:t>
            </a:r>
            <a:r>
              <a:rPr lang="en-US" dirty="0">
                <a:latin typeface="Times New Roman" panose="02020603050405020304" pitchFamily="18" charset="0"/>
                <a:cs typeface="Times New Roman" panose="02020603050405020304" pitchFamily="18" charset="0"/>
              </a:rPr>
              <a:t> - Ulugbek NAC</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C53E9110-CB3B-6F7E-7115-A757D2C0AB17}"/>
              </a:ext>
            </a:extLst>
          </p:cNvPr>
          <p:cNvSpPr txBox="1"/>
          <p:nvPr/>
        </p:nvSpPr>
        <p:spPr>
          <a:xfrm>
            <a:off x="638175" y="5229225"/>
            <a:ext cx="3430588" cy="1524000"/>
          </a:xfrm>
          <a:prstGeom prst="rect">
            <a:avLst/>
          </a:prstGeom>
          <a:solidFill>
            <a:schemeClr val="accent3">
              <a:lumMod val="60000"/>
              <a:lumOff val="40000"/>
            </a:schemeClr>
          </a:solidFill>
        </p:spPr>
        <p:style>
          <a:lnRef idx="2">
            <a:schemeClr val="accent5"/>
          </a:lnRef>
          <a:fillRef idx="1">
            <a:schemeClr val="lt1"/>
          </a:fillRef>
          <a:effectRef idx="0">
            <a:schemeClr val="accent5"/>
          </a:effectRef>
          <a:fontRef idx="minor">
            <a:schemeClr val="dk1"/>
          </a:fontRef>
        </p:style>
        <p:txBody>
          <a:bodyPr>
            <a:spAutoFit/>
          </a:bodyPr>
          <a:lstStyle/>
          <a:p>
            <a:pPr algn="ctr" eaLnBrk="1" fontAlgn="auto" hangingPunct="1">
              <a:spcBef>
                <a:spcPts val="0"/>
              </a:spcBef>
              <a:spcAft>
                <a:spcPts val="0"/>
              </a:spcAft>
              <a:defRPr/>
            </a:pPr>
            <a:r>
              <a:rPr lang="en-US" b="1" u="sng" dirty="0">
                <a:solidFill>
                  <a:srgbClr val="C00000"/>
                </a:solidFill>
                <a:latin typeface="Times New Roman" panose="02020603050405020304" pitchFamily="18" charset="0"/>
                <a:cs typeface="Times New Roman" panose="02020603050405020304" pitchFamily="18" charset="0"/>
              </a:rPr>
              <a:t>SUGGESTIONS</a:t>
            </a:r>
            <a:endParaRPr lang="ru-RU" b="1" u="sng" dirty="0">
              <a:solidFill>
                <a:srgbClr val="C00000"/>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ru-RU" dirty="0">
                <a:solidFill>
                  <a:prstClr val="black"/>
                </a:solidFill>
                <a:latin typeface="Times New Roman" panose="02020603050405020304" pitchFamily="18" charset="0"/>
                <a:cs typeface="Times New Roman" panose="02020603050405020304" pitchFamily="18" charset="0"/>
              </a:rPr>
              <a:t>          </a:t>
            </a:r>
            <a:r>
              <a:rPr lang="en-US" b="1" dirty="0">
                <a:solidFill>
                  <a:srgbClr val="002060"/>
                </a:solidFill>
                <a:latin typeface="Times New Roman" panose="02020603050405020304" pitchFamily="18" charset="0"/>
                <a:cs typeface="Times New Roman" panose="02020603050405020304" pitchFamily="18" charset="0"/>
              </a:rPr>
              <a:t>Collaboration</a:t>
            </a:r>
            <a:endParaRPr lang="uz-Cyrl-UZ" b="1" dirty="0">
              <a:solidFill>
                <a:srgbClr val="002060"/>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endParaRPr lang="uz-Cyrl-UZ" sz="400" b="1" dirty="0">
              <a:solidFill>
                <a:srgbClr val="002060"/>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endParaRPr lang="ru-RU" sz="400" b="1" dirty="0">
              <a:solidFill>
                <a:srgbClr val="002060"/>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uz-Cyrl-UZ" b="1" dirty="0">
                <a:solidFill>
                  <a:srgbClr val="002060"/>
                </a:solidFill>
                <a:latin typeface="Times New Roman" panose="02020603050405020304" pitchFamily="18" charset="0"/>
                <a:cs typeface="Times New Roman" panose="02020603050405020304" pitchFamily="18" charset="0"/>
              </a:rPr>
              <a:t>        </a:t>
            </a:r>
            <a:r>
              <a:rPr lang="en-US" b="1" dirty="0">
                <a:solidFill>
                  <a:srgbClr val="002060"/>
                </a:solidFill>
                <a:latin typeface="Times New Roman" panose="02020603050405020304" pitchFamily="18" charset="0"/>
                <a:cs typeface="Times New Roman" panose="02020603050405020304" pitchFamily="18" charset="0"/>
              </a:rPr>
              <a:t>  Rent</a:t>
            </a:r>
            <a:endParaRPr lang="uz-Cyrl-UZ" b="1" dirty="0">
              <a:solidFill>
                <a:srgbClr val="002060"/>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endParaRPr lang="uz-Cyrl-UZ" sz="700" b="1" dirty="0">
              <a:solidFill>
                <a:srgbClr val="002060"/>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uz-Cyrl-UZ" sz="1200" b="1" i="1" dirty="0">
                <a:solidFill>
                  <a:srgbClr val="002060"/>
                </a:solidFill>
                <a:latin typeface="Times New Roman" panose="02020603050405020304" pitchFamily="18" charset="0"/>
                <a:cs typeface="Times New Roman" panose="02020603050405020304" pitchFamily="18" charset="0"/>
              </a:rPr>
              <a:t>             +99899 626-99-66</a:t>
            </a:r>
          </a:p>
          <a:p>
            <a:pPr eaLnBrk="1" fontAlgn="auto" hangingPunct="1">
              <a:spcBef>
                <a:spcPts val="0"/>
              </a:spcBef>
              <a:spcAft>
                <a:spcPts val="0"/>
              </a:spcAft>
              <a:defRPr/>
            </a:pPr>
            <a:endParaRPr lang="ru-RU" sz="1200" i="1" dirty="0">
              <a:solidFill>
                <a:prstClr val="black"/>
              </a:solidFill>
              <a:latin typeface="Times New Roman" panose="02020603050405020304" pitchFamily="18" charset="0"/>
              <a:cs typeface="Times New Roman" panose="02020603050405020304" pitchFamily="18" charset="0"/>
            </a:endParaRPr>
          </a:p>
        </p:txBody>
      </p:sp>
      <p:pic>
        <p:nvPicPr>
          <p:cNvPr id="56330" name="Рисунок 20">
            <a:extLst>
              <a:ext uri="{FF2B5EF4-FFF2-40B4-BE49-F238E27FC236}">
                <a16:creationId xmlns:a16="http://schemas.microsoft.com/office/drawing/2014/main" id="{E2D777CE-F4F0-EA1A-9111-064A11704BE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4850" y="5500688"/>
            <a:ext cx="50323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1" name="Рисунок 22">
            <a:extLst>
              <a:ext uri="{FF2B5EF4-FFF2-40B4-BE49-F238E27FC236}">
                <a16:creationId xmlns:a16="http://schemas.microsoft.com/office/drawing/2014/main" id="{2EA30497-17FC-0889-724A-C4EBF48F0CE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4850" y="5876925"/>
            <a:ext cx="503238"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2" name="Рисунок 23">
            <a:extLst>
              <a:ext uri="{FF2B5EF4-FFF2-40B4-BE49-F238E27FC236}">
                <a16:creationId xmlns:a16="http://schemas.microsoft.com/office/drawing/2014/main" id="{1DCA778F-E654-CE07-82CE-06A1D2FA475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4850" y="6256338"/>
            <a:ext cx="503238"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EFEBEBCD-C664-1E20-FBBE-BC375493AD23}"/>
              </a:ext>
            </a:extLst>
          </p:cNvPr>
          <p:cNvSpPr txBox="1"/>
          <p:nvPr/>
        </p:nvSpPr>
        <p:spPr>
          <a:xfrm>
            <a:off x="199454" y="2989390"/>
            <a:ext cx="4681538" cy="369332"/>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just" eaLnBrk="1" fontAlgn="auto" hangingPunct="1">
              <a:spcBef>
                <a:spcPts val="0"/>
              </a:spcBef>
              <a:spcAft>
                <a:spcPts val="0"/>
              </a:spcAft>
              <a:defRPr/>
            </a:pPr>
            <a:r>
              <a:rPr lang="en-US" b="1" dirty="0">
                <a:latin typeface="Times New Roman" panose="02020603050405020304" pitchFamily="18" charset="0"/>
                <a:cs typeface="Times New Roman" panose="02020603050405020304" pitchFamily="18" charset="0"/>
              </a:rPr>
              <a:t>Distance to the highway </a:t>
            </a:r>
            <a:r>
              <a:rPr lang="en-US" dirty="0">
                <a:latin typeface="Times New Roman" panose="02020603050405020304" pitchFamily="18" charset="0"/>
                <a:cs typeface="Times New Roman" panose="02020603050405020304" pitchFamily="18" charset="0"/>
              </a:rPr>
              <a:t>- 8 km</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C0B38A3B-BD2C-0320-F1FF-059415FB2252}"/>
              </a:ext>
            </a:extLst>
          </p:cNvPr>
          <p:cNvSpPr txBox="1"/>
          <p:nvPr/>
        </p:nvSpPr>
        <p:spPr>
          <a:xfrm>
            <a:off x="195509" y="3582039"/>
            <a:ext cx="4681538" cy="36933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just" eaLnBrk="1" fontAlgn="auto" hangingPunct="1">
              <a:spcBef>
                <a:spcPts val="0"/>
              </a:spcBef>
              <a:spcAft>
                <a:spcPts val="0"/>
              </a:spcAft>
              <a:defRPr/>
            </a:pPr>
            <a:r>
              <a:rPr lang="en-US" b="1" dirty="0">
                <a:latin typeface="Times New Roman" panose="02020603050405020304" pitchFamily="18" charset="0"/>
                <a:cs typeface="Times New Roman" panose="02020603050405020304" pitchFamily="18" charset="0"/>
              </a:rPr>
              <a:t>Distance to the railway </a:t>
            </a:r>
            <a:r>
              <a:rPr lang="en-US" dirty="0">
                <a:latin typeface="Times New Roman" panose="02020603050405020304" pitchFamily="18" charset="0"/>
                <a:cs typeface="Times New Roman" panose="02020603050405020304" pitchFamily="18" charset="0"/>
              </a:rPr>
              <a:t>- 8 km</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588FE5DB-DD40-0EB5-9EE5-349AAECF4129}"/>
              </a:ext>
            </a:extLst>
          </p:cNvPr>
          <p:cNvSpPr txBox="1"/>
          <p:nvPr/>
        </p:nvSpPr>
        <p:spPr>
          <a:xfrm>
            <a:off x="200025" y="2420938"/>
            <a:ext cx="4681538" cy="369332"/>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eaLnBrk="1" fontAlgn="auto" hangingPunct="1">
              <a:spcBef>
                <a:spcPts val="0"/>
              </a:spcBef>
              <a:spcAft>
                <a:spcPts val="0"/>
              </a:spcAft>
              <a:defRPr/>
            </a:pPr>
            <a:r>
              <a:rPr lang="en-US" b="1" dirty="0">
                <a:latin typeface="Times New Roman" panose="02020603050405020304" pitchFamily="18" charset="0"/>
                <a:cs typeface="Times New Roman" panose="02020603050405020304" pitchFamily="18" charset="0"/>
              </a:rPr>
              <a:t>Proposed project </a:t>
            </a:r>
            <a:r>
              <a:rPr lang="en-US" dirty="0">
                <a:latin typeface="Times New Roman" panose="02020603050405020304" pitchFamily="18" charset="0"/>
                <a:cs typeface="Times New Roman" panose="02020603050405020304" pitchFamily="18" charset="0"/>
              </a:rPr>
              <a:t>- Production of fired bricks</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4653B5B2-D5C1-8277-81CE-5EDE4AEEBEA1}"/>
              </a:ext>
            </a:extLst>
          </p:cNvPr>
          <p:cNvSpPr txBox="1"/>
          <p:nvPr/>
        </p:nvSpPr>
        <p:spPr>
          <a:xfrm>
            <a:off x="200025" y="1979613"/>
            <a:ext cx="4681538" cy="369887"/>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eaLnBrk="1" fontAlgn="auto" hangingPunct="1">
              <a:spcBef>
                <a:spcPts val="0"/>
              </a:spcBef>
              <a:spcAft>
                <a:spcPts val="0"/>
              </a:spcAft>
              <a:defRPr/>
            </a:pPr>
            <a:r>
              <a:rPr lang="en-US" b="1" dirty="0">
                <a:latin typeface="Times New Roman" panose="02020603050405020304" pitchFamily="18" charset="0"/>
                <a:cs typeface="Times New Roman" panose="02020603050405020304" pitchFamily="18" charset="0"/>
              </a:rPr>
              <a:t>Raw material area </a:t>
            </a:r>
            <a:r>
              <a:rPr lang="en-US" dirty="0">
                <a:latin typeface="Times New Roman" panose="02020603050405020304" pitchFamily="18" charset="0"/>
                <a:cs typeface="Times New Roman" panose="02020603050405020304" pitchFamily="18" charset="0"/>
              </a:rPr>
              <a:t>- 2 hectares</a:t>
            </a:r>
            <a:endParaRPr lang="ru-RU" sz="1600" dirty="0">
              <a:solidFill>
                <a:prstClr val="black"/>
              </a:solidFill>
              <a:latin typeface="Times New Roman" panose="02020603050405020304" pitchFamily="18" charset="0"/>
              <a:cs typeface="Times New Roman" panose="02020603050405020304" pitchFamily="18" charset="0"/>
            </a:endParaRPr>
          </a:p>
        </p:txBody>
      </p:sp>
      <p:pic>
        <p:nvPicPr>
          <p:cNvPr id="2" name="Рисунок 1">
            <a:extLst>
              <a:ext uri="{FF2B5EF4-FFF2-40B4-BE49-F238E27FC236}">
                <a16:creationId xmlns:a16="http://schemas.microsoft.com/office/drawing/2014/main" id="{C5A5E028-3EF1-709E-660E-75E4FA8099F8}"/>
              </a:ext>
            </a:extLst>
          </p:cNvPr>
          <p:cNvPicPr>
            <a:picLocks noChangeAspect="1"/>
          </p:cNvPicPr>
          <p:nvPr/>
        </p:nvPicPr>
        <p:blipFill rotWithShape="1">
          <a:blip r:embed="rId6"/>
          <a:srcRect l="18399" t="6556" b="43181"/>
          <a:stretch/>
        </p:blipFill>
        <p:spPr>
          <a:xfrm>
            <a:off x="7329264" y="4596748"/>
            <a:ext cx="2375456" cy="20006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Рисунок 2">
            <a:extLst>
              <a:ext uri="{FF2B5EF4-FFF2-40B4-BE49-F238E27FC236}">
                <a16:creationId xmlns:a16="http://schemas.microsoft.com/office/drawing/2014/main" id="{6D0DABB8-F511-00D8-BD5D-BCF7E4D75A8C}"/>
              </a:ext>
            </a:extLst>
          </p:cNvPr>
          <p:cNvPicPr>
            <a:picLocks noChangeAspect="1"/>
          </p:cNvPicPr>
          <p:nvPr/>
        </p:nvPicPr>
        <p:blipFill>
          <a:blip r:embed="rId7"/>
          <a:stretch>
            <a:fillRect/>
          </a:stretch>
        </p:blipFill>
        <p:spPr>
          <a:xfrm>
            <a:off x="5025009" y="675372"/>
            <a:ext cx="4607705" cy="36177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a:extLst>
              <a:ext uri="{FF2B5EF4-FFF2-40B4-BE49-F238E27FC236}">
                <a16:creationId xmlns:a16="http://schemas.microsoft.com/office/drawing/2014/main" id="{8B54D06F-7B65-4544-5492-C8DA17C8D0B4}"/>
              </a:ext>
            </a:extLst>
          </p:cNvPr>
          <p:cNvPicPr>
            <a:picLocks noChangeAspect="1"/>
          </p:cNvPicPr>
          <p:nvPr/>
        </p:nvPicPr>
        <p:blipFill>
          <a:blip r:embed="rId8"/>
          <a:stretch>
            <a:fillRect/>
          </a:stretch>
        </p:blipFill>
        <p:spPr>
          <a:xfrm>
            <a:off x="5005317" y="4596750"/>
            <a:ext cx="2251939" cy="20006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overrideClrMapping bg1="lt1" tx1="dk1" bg2="lt2" tx2="dk2" accent1="accent1" accent2="accent2" accent3="accent3" accent4="accent4" accent5="accent5" accent6="accent6" hlink="hlink" folHlink="folHlink"/>
  </p:clrMapOvr>
  <p:transition spd="slow" advTm="4000">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9AB5E4"/>
            </a:gs>
            <a:gs pos="50000">
              <a:srgbClr val="C2D1ED"/>
            </a:gs>
            <a:gs pos="100000">
              <a:srgbClr val="E1E8F5"/>
            </a:gs>
          </a:gsLst>
          <a:lin ang="5400000"/>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F4C6F7-6F6B-A89C-E87B-4B4DFCE49B4E}"/>
              </a:ext>
            </a:extLst>
          </p:cNvPr>
          <p:cNvSpPr txBox="1"/>
          <p:nvPr/>
        </p:nvSpPr>
        <p:spPr>
          <a:xfrm>
            <a:off x="272480" y="56818"/>
            <a:ext cx="9361040" cy="400110"/>
          </a:xfrm>
          <a:prstGeom prst="rect">
            <a:avLst/>
          </a:prstGeom>
          <a:solidFill>
            <a:schemeClr val="accent5">
              <a:lumMod val="60000"/>
              <a:lumOff val="40000"/>
            </a:schemeClr>
          </a:solidFill>
        </p:spPr>
        <p:style>
          <a:lnRef idx="0">
            <a:schemeClr val="accent1"/>
          </a:lnRef>
          <a:fillRef idx="3">
            <a:schemeClr val="accent1"/>
          </a:fillRef>
          <a:effectRef idx="3">
            <a:schemeClr val="accent1"/>
          </a:effectRef>
          <a:fontRef idx="minor">
            <a:schemeClr val="lt1"/>
          </a:fontRef>
        </p:style>
        <p:txBody>
          <a:bodyPr>
            <a:spAutoFit/>
          </a:bodyPr>
          <a:lstStyle/>
          <a:p>
            <a:pPr algn="ctr" eaLnBrk="1" fontAlgn="auto" hangingPunct="1">
              <a:spcBef>
                <a:spcPts val="0"/>
              </a:spcBef>
              <a:spcAft>
                <a:spcPts val="0"/>
              </a:spcAft>
              <a:defRPr/>
            </a:pPr>
            <a:r>
              <a:rPr lang="en-US" sz="2000" b="1" dirty="0">
                <a:solidFill>
                  <a:srgbClr val="1F497D">
                    <a:lumMod val="50000"/>
                  </a:srgbClr>
                </a:solidFill>
                <a:latin typeface="Times New Roman" panose="02020603050405020304" pitchFamily="18" charset="0"/>
                <a:cs typeface="Times New Roman" pitchFamily="18" charset="0"/>
              </a:rPr>
              <a:t>Information About ”</a:t>
            </a:r>
            <a:r>
              <a:rPr lang="en-US" sz="2000" b="1" dirty="0" err="1">
                <a:solidFill>
                  <a:srgbClr val="1F497D">
                    <a:lumMod val="50000"/>
                  </a:srgbClr>
                </a:solidFill>
                <a:latin typeface="Times New Roman" pitchFamily="18" charset="0"/>
                <a:cs typeface="Times New Roman" pitchFamily="18" charset="0"/>
              </a:rPr>
              <a:t>Marokand</a:t>
            </a:r>
            <a:r>
              <a:rPr lang="en-US" sz="2000" b="1" dirty="0">
                <a:solidFill>
                  <a:srgbClr val="1F497D">
                    <a:lumMod val="50000"/>
                  </a:srgbClr>
                </a:solidFill>
                <a:latin typeface="Times New Roman" pitchFamily="18" charset="0"/>
                <a:cs typeface="Times New Roman" pitchFamily="18" charset="0"/>
              </a:rPr>
              <a:t> Invest Construction Service" LLC</a:t>
            </a:r>
          </a:p>
        </p:txBody>
      </p:sp>
      <p:sp>
        <p:nvSpPr>
          <p:cNvPr id="5" name="TextBox 4">
            <a:extLst>
              <a:ext uri="{FF2B5EF4-FFF2-40B4-BE49-F238E27FC236}">
                <a16:creationId xmlns:a16="http://schemas.microsoft.com/office/drawing/2014/main" id="{90363075-3D80-6097-D1A3-81445096BB0F}"/>
              </a:ext>
            </a:extLst>
          </p:cNvPr>
          <p:cNvSpPr txBox="1"/>
          <p:nvPr/>
        </p:nvSpPr>
        <p:spPr>
          <a:xfrm>
            <a:off x="266700" y="1906588"/>
            <a:ext cx="4608513" cy="338554"/>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eaLnBrk="1" fontAlgn="auto" hangingPunct="1">
              <a:spcBef>
                <a:spcPts val="0"/>
              </a:spcBef>
              <a:spcAft>
                <a:spcPts val="0"/>
              </a:spcAft>
              <a:defRPr/>
            </a:pPr>
            <a:r>
              <a:rPr lang="en-US" sz="1600" b="1" dirty="0">
                <a:latin typeface="Times New Roman" panose="02020603050405020304" pitchFamily="18" charset="0"/>
                <a:cs typeface="Times New Roman" panose="02020603050405020304" pitchFamily="18" charset="0"/>
              </a:rPr>
              <a:t>Construction area </a:t>
            </a:r>
            <a:r>
              <a:rPr lang="en-US" sz="1600" dirty="0">
                <a:latin typeface="Times New Roman" panose="02020603050405020304" pitchFamily="18" charset="0"/>
                <a:cs typeface="Times New Roman" panose="02020603050405020304" pitchFamily="18" charset="0"/>
              </a:rPr>
              <a:t>- 578 square meters</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742F31C8-919C-4DD8-7457-565E7D53AB8E}"/>
              </a:ext>
            </a:extLst>
          </p:cNvPr>
          <p:cNvSpPr txBox="1"/>
          <p:nvPr/>
        </p:nvSpPr>
        <p:spPr>
          <a:xfrm>
            <a:off x="266700" y="1412875"/>
            <a:ext cx="4608513" cy="338554"/>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eaLnBrk="1" fontAlgn="auto" hangingPunct="1">
              <a:spcBef>
                <a:spcPts val="0"/>
              </a:spcBef>
              <a:spcAft>
                <a:spcPts val="0"/>
              </a:spcAft>
              <a:defRPr/>
            </a:pPr>
            <a:r>
              <a:rPr lang="en-US" sz="1600" b="1" dirty="0">
                <a:latin typeface="Times New Roman" panose="02020603050405020304" pitchFamily="18" charset="0"/>
                <a:cs typeface="Times New Roman" panose="02020603050405020304" pitchFamily="18" charset="0"/>
              </a:rPr>
              <a:t>Total land area </a:t>
            </a:r>
            <a:r>
              <a:rPr lang="en-US" sz="1600" dirty="0">
                <a:latin typeface="Times New Roman" panose="02020603050405020304" pitchFamily="18" charset="0"/>
                <a:cs typeface="Times New Roman" panose="02020603050405020304" pitchFamily="18" charset="0"/>
              </a:rPr>
              <a:t>- 2.46 hectares</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A8EB2F9E-2279-604B-9B41-C823ECDCEB56}"/>
              </a:ext>
            </a:extLst>
          </p:cNvPr>
          <p:cNvSpPr txBox="1"/>
          <p:nvPr/>
        </p:nvSpPr>
        <p:spPr>
          <a:xfrm>
            <a:off x="252801" y="3670203"/>
            <a:ext cx="4608513" cy="584775"/>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eaLnBrk="1" fontAlgn="auto" hangingPunct="1">
              <a:spcBef>
                <a:spcPts val="0"/>
              </a:spcBef>
              <a:spcAft>
                <a:spcPts val="0"/>
              </a:spcAft>
              <a:defRPr/>
            </a:pPr>
            <a:r>
              <a:rPr lang="en-US" sz="1600" b="1" dirty="0">
                <a:latin typeface="Times New Roman" panose="02020603050405020304" pitchFamily="18" charset="0"/>
                <a:cs typeface="Times New Roman" panose="02020603050405020304" pitchFamily="18" charset="0"/>
              </a:rPr>
              <a:t>Engineering and utility networks </a:t>
            </a:r>
            <a:r>
              <a:rPr lang="en-US" sz="1600" dirty="0">
                <a:latin typeface="Times New Roman" panose="02020603050405020304" pitchFamily="18" charset="0"/>
                <a:cs typeface="Times New Roman" panose="02020603050405020304" pitchFamily="18" charset="0"/>
              </a:rPr>
              <a:t>- Available (</a:t>
            </a:r>
            <a:r>
              <a:rPr lang="en-US" sz="1600" dirty="0">
                <a:solidFill>
                  <a:srgbClr val="92D050"/>
                </a:solidFill>
                <a:latin typeface="Times New Roman" panose="02020603050405020304" pitchFamily="18" charset="0"/>
                <a:cs typeface="Times New Roman" panose="02020603050405020304" pitchFamily="18" charset="0"/>
              </a:rPr>
              <a:t>electricity, water, road</a:t>
            </a:r>
            <a:r>
              <a:rPr lang="en-US" sz="1600" dirty="0">
                <a:latin typeface="Times New Roman" panose="02020603050405020304" pitchFamily="18" charset="0"/>
                <a:cs typeface="Times New Roman" panose="02020603050405020304" pitchFamily="18" charset="0"/>
              </a:rPr>
              <a:t>)</a:t>
            </a:r>
            <a:endParaRPr lang="ru-RU" sz="1600" dirty="0">
              <a:solidFill>
                <a:prstClr val="black"/>
              </a:solidFill>
              <a:latin typeface="Times New Roman" panose="02020603050405020304" pitchFamily="18" charset="0"/>
              <a:cs typeface="Times New Roman" panose="02020603050405020304" pitchFamily="18" charset="0"/>
            </a:endParaRPr>
          </a:p>
        </p:txBody>
      </p:sp>
      <p:pic>
        <p:nvPicPr>
          <p:cNvPr id="19" name="Рисунок 18">
            <a:extLst>
              <a:ext uri="{FF2B5EF4-FFF2-40B4-BE49-F238E27FC236}">
                <a16:creationId xmlns:a16="http://schemas.microsoft.com/office/drawing/2014/main" id="{AC573269-7287-BDBA-623B-FC933BE45D3B}"/>
              </a:ext>
            </a:extLst>
          </p:cNvPr>
          <p:cNvPicPr>
            <a:picLocks noChangeAspect="1"/>
          </p:cNvPicPr>
          <p:nvPr/>
        </p:nvPicPr>
        <p:blipFill>
          <a:blip r:embed="rId3" cstate="print"/>
          <a:stretch>
            <a:fillRect/>
          </a:stretch>
        </p:blipFill>
        <p:spPr>
          <a:xfrm>
            <a:off x="5169026" y="836712"/>
            <a:ext cx="4464494" cy="29440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Рисунок 19">
            <a:extLst>
              <a:ext uri="{FF2B5EF4-FFF2-40B4-BE49-F238E27FC236}">
                <a16:creationId xmlns:a16="http://schemas.microsoft.com/office/drawing/2014/main" id="{ABD1A5B6-A00A-7EA4-B44D-AC80409E564C}"/>
              </a:ext>
            </a:extLst>
          </p:cNvPr>
          <p:cNvPicPr>
            <a:picLocks noChangeAspect="1"/>
          </p:cNvPicPr>
          <p:nvPr/>
        </p:nvPicPr>
        <p:blipFill>
          <a:blip r:embed="rId4" cstate="print"/>
          <a:stretch>
            <a:fillRect/>
          </a:stretch>
        </p:blipFill>
        <p:spPr>
          <a:xfrm>
            <a:off x="5169026" y="3869581"/>
            <a:ext cx="4464494" cy="27643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TextBox 14">
            <a:extLst>
              <a:ext uri="{FF2B5EF4-FFF2-40B4-BE49-F238E27FC236}">
                <a16:creationId xmlns:a16="http://schemas.microsoft.com/office/drawing/2014/main" id="{EEBD5FE2-0B66-8331-752C-55EA76F1AC22}"/>
              </a:ext>
            </a:extLst>
          </p:cNvPr>
          <p:cNvSpPr txBox="1"/>
          <p:nvPr/>
        </p:nvSpPr>
        <p:spPr>
          <a:xfrm>
            <a:off x="266700" y="908050"/>
            <a:ext cx="4608513" cy="338554"/>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eaLnBrk="1" fontAlgn="auto" hangingPunct="1">
              <a:spcBef>
                <a:spcPts val="0"/>
              </a:spcBef>
              <a:spcAft>
                <a:spcPts val="0"/>
              </a:spcAft>
              <a:defRPr/>
            </a:pPr>
            <a:r>
              <a:rPr lang="en-US" sz="1600" b="1" dirty="0">
                <a:latin typeface="Times New Roman" panose="02020603050405020304" pitchFamily="18" charset="0"/>
                <a:cs typeface="Times New Roman" panose="02020603050405020304" pitchFamily="18" charset="0"/>
              </a:rPr>
              <a:t>Address</a:t>
            </a:r>
            <a:r>
              <a:rPr lang="en-US" sz="1600" dirty="0">
                <a:latin typeface="Times New Roman" panose="02020603050405020304" pitchFamily="18" charset="0"/>
                <a:cs typeface="Times New Roman" panose="02020603050405020304" pitchFamily="18" charset="0"/>
              </a:rPr>
              <a:t> - </a:t>
            </a:r>
            <a:r>
              <a:rPr lang="en-US" sz="1600" dirty="0" err="1">
                <a:latin typeface="Times New Roman" panose="02020603050405020304" pitchFamily="18" charset="0"/>
                <a:cs typeface="Times New Roman" panose="02020603050405020304" pitchFamily="18" charset="0"/>
              </a:rPr>
              <a:t>Gulzor</a:t>
            </a:r>
            <a:r>
              <a:rPr lang="en-US" sz="1600" dirty="0">
                <a:latin typeface="Times New Roman" panose="02020603050405020304" pitchFamily="18" charset="0"/>
                <a:cs typeface="Times New Roman" panose="02020603050405020304" pitchFamily="18" charset="0"/>
              </a:rPr>
              <a:t> NAC</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080A2EEF-3D63-6E00-29CE-9555F4CB9BDC}"/>
              </a:ext>
            </a:extLst>
          </p:cNvPr>
          <p:cNvSpPr txBox="1"/>
          <p:nvPr/>
        </p:nvSpPr>
        <p:spPr>
          <a:xfrm>
            <a:off x="488950" y="5102225"/>
            <a:ext cx="3430588" cy="1616075"/>
          </a:xfrm>
          <a:prstGeom prst="rect">
            <a:avLst/>
          </a:prstGeom>
          <a:solidFill>
            <a:schemeClr val="accent3">
              <a:lumMod val="60000"/>
              <a:lumOff val="40000"/>
            </a:schemeClr>
          </a:solidFill>
        </p:spPr>
        <p:style>
          <a:lnRef idx="2">
            <a:schemeClr val="accent5"/>
          </a:lnRef>
          <a:fillRef idx="1">
            <a:schemeClr val="lt1"/>
          </a:fillRef>
          <a:effectRef idx="0">
            <a:schemeClr val="accent5"/>
          </a:effectRef>
          <a:fontRef idx="minor">
            <a:schemeClr val="dk1"/>
          </a:fontRef>
        </p:style>
        <p:txBody>
          <a:bodyPr>
            <a:spAutoFit/>
          </a:bodyPr>
          <a:lstStyle/>
          <a:p>
            <a:pPr algn="ctr" eaLnBrk="1" fontAlgn="auto" hangingPunct="1">
              <a:spcBef>
                <a:spcPts val="0"/>
              </a:spcBef>
              <a:spcAft>
                <a:spcPts val="0"/>
              </a:spcAft>
              <a:defRPr/>
            </a:pPr>
            <a:r>
              <a:rPr lang="en-US" b="1" u="sng" dirty="0">
                <a:solidFill>
                  <a:srgbClr val="C00000"/>
                </a:solidFill>
                <a:latin typeface="Times New Roman" panose="02020603050405020304" pitchFamily="18" charset="0"/>
                <a:cs typeface="Times New Roman" panose="02020603050405020304" pitchFamily="18" charset="0"/>
              </a:rPr>
              <a:t>SUGGESTIONS</a:t>
            </a:r>
            <a:endParaRPr lang="ru-RU" b="1" u="sng" dirty="0">
              <a:solidFill>
                <a:srgbClr val="C00000"/>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ru-RU" dirty="0">
                <a:solidFill>
                  <a:prstClr val="black"/>
                </a:solidFill>
                <a:latin typeface="Times New Roman" panose="02020603050405020304" pitchFamily="18" charset="0"/>
                <a:cs typeface="Times New Roman" panose="02020603050405020304" pitchFamily="18" charset="0"/>
              </a:rPr>
              <a:t>          </a:t>
            </a:r>
            <a:r>
              <a:rPr lang="en-US" b="1" dirty="0">
                <a:solidFill>
                  <a:srgbClr val="002060"/>
                </a:solidFill>
                <a:latin typeface="Times New Roman" panose="02020603050405020304" pitchFamily="18" charset="0"/>
                <a:cs typeface="Times New Roman" panose="02020603050405020304" pitchFamily="18" charset="0"/>
              </a:rPr>
              <a:t>Collaboration</a:t>
            </a:r>
            <a:endParaRPr lang="uz-Cyrl-UZ" b="1" dirty="0">
              <a:solidFill>
                <a:srgbClr val="002060"/>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endParaRPr lang="uz-Cyrl-UZ" sz="400" b="1" dirty="0">
              <a:solidFill>
                <a:srgbClr val="002060"/>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uz-Cyrl-UZ" b="1" dirty="0">
                <a:solidFill>
                  <a:srgbClr val="002060"/>
                </a:solidFill>
                <a:latin typeface="Times New Roman" panose="02020603050405020304" pitchFamily="18" charset="0"/>
                <a:cs typeface="Times New Roman" panose="02020603050405020304" pitchFamily="18" charset="0"/>
              </a:rPr>
              <a:t>        </a:t>
            </a:r>
            <a:r>
              <a:rPr lang="en-US" b="1" dirty="0">
                <a:solidFill>
                  <a:srgbClr val="002060"/>
                </a:solidFill>
                <a:latin typeface="Times New Roman" panose="02020603050405020304" pitchFamily="18" charset="0"/>
                <a:cs typeface="Times New Roman" panose="02020603050405020304" pitchFamily="18" charset="0"/>
              </a:rPr>
              <a:t>  Sale</a:t>
            </a:r>
            <a:r>
              <a:rPr lang="uz-Cyrl-UZ" b="1" dirty="0">
                <a:solidFill>
                  <a:srgbClr val="002060"/>
                </a:solidFill>
                <a:latin typeface="Times New Roman" panose="02020603050405020304" pitchFamily="18" charset="0"/>
                <a:cs typeface="Times New Roman" panose="02020603050405020304" pitchFamily="18" charset="0"/>
              </a:rPr>
              <a:t> </a:t>
            </a:r>
          </a:p>
          <a:p>
            <a:pPr eaLnBrk="1" fontAlgn="auto" hangingPunct="1">
              <a:spcBef>
                <a:spcPts val="0"/>
              </a:spcBef>
              <a:spcAft>
                <a:spcPts val="0"/>
              </a:spcAft>
              <a:defRPr/>
            </a:pPr>
            <a:r>
              <a:rPr lang="uz-Cyrl-UZ" sz="400" b="1" dirty="0">
                <a:solidFill>
                  <a:srgbClr val="002060"/>
                </a:solidFill>
                <a:latin typeface="Times New Roman" panose="02020603050405020304" pitchFamily="18" charset="0"/>
                <a:cs typeface="Times New Roman" panose="02020603050405020304" pitchFamily="18" charset="0"/>
              </a:rPr>
              <a:t> </a:t>
            </a:r>
            <a:r>
              <a:rPr lang="ru-RU" sz="400" b="1" dirty="0">
                <a:solidFill>
                  <a:srgbClr val="002060"/>
                </a:solidFill>
                <a:latin typeface="Times New Roman" panose="02020603050405020304" pitchFamily="18" charset="0"/>
                <a:cs typeface="Times New Roman" panose="02020603050405020304" pitchFamily="18" charset="0"/>
              </a:rPr>
              <a:t> </a:t>
            </a:r>
          </a:p>
          <a:p>
            <a:pPr eaLnBrk="1" fontAlgn="auto" hangingPunct="1">
              <a:spcBef>
                <a:spcPts val="0"/>
              </a:spcBef>
              <a:spcAft>
                <a:spcPts val="0"/>
              </a:spcAft>
              <a:defRPr/>
            </a:pPr>
            <a:r>
              <a:rPr lang="uz-Cyrl-UZ" b="1" dirty="0">
                <a:solidFill>
                  <a:srgbClr val="002060"/>
                </a:solidFill>
                <a:latin typeface="Times New Roman" panose="02020603050405020304" pitchFamily="18" charset="0"/>
                <a:cs typeface="Times New Roman" panose="02020603050405020304" pitchFamily="18" charset="0"/>
              </a:rPr>
              <a:t>        </a:t>
            </a:r>
            <a:r>
              <a:rPr lang="en-US" b="1" dirty="0">
                <a:solidFill>
                  <a:srgbClr val="002060"/>
                </a:solidFill>
                <a:latin typeface="Times New Roman" panose="02020603050405020304" pitchFamily="18" charset="0"/>
                <a:cs typeface="Times New Roman" panose="02020603050405020304" pitchFamily="18" charset="0"/>
              </a:rPr>
              <a:t>  Rent</a:t>
            </a:r>
            <a:endParaRPr lang="uz-Cyrl-UZ" b="1" dirty="0">
              <a:solidFill>
                <a:srgbClr val="002060"/>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endParaRPr lang="uz-Cyrl-UZ" sz="700" b="1" dirty="0">
              <a:solidFill>
                <a:srgbClr val="002060"/>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uz-Cyrl-UZ" sz="1200" b="1" i="1" dirty="0">
                <a:solidFill>
                  <a:srgbClr val="002060"/>
                </a:solidFill>
                <a:latin typeface="Times New Roman" panose="02020603050405020304" pitchFamily="18" charset="0"/>
                <a:cs typeface="Times New Roman" panose="02020603050405020304" pitchFamily="18" charset="0"/>
              </a:rPr>
              <a:t>             +99893 727-34-32</a:t>
            </a:r>
            <a:endParaRPr lang="ru-RU" sz="1200" b="1" i="1" dirty="0">
              <a:solidFill>
                <a:srgbClr val="002060"/>
              </a:solidFill>
              <a:latin typeface="Times New Roman" panose="02020603050405020304" pitchFamily="18" charset="0"/>
              <a:cs typeface="Times New Roman" panose="02020603050405020304" pitchFamily="18" charset="0"/>
            </a:endParaRPr>
          </a:p>
        </p:txBody>
      </p:sp>
      <p:pic>
        <p:nvPicPr>
          <p:cNvPr id="57356" name="Рисунок 20">
            <a:extLst>
              <a:ext uri="{FF2B5EF4-FFF2-40B4-BE49-F238E27FC236}">
                <a16:creationId xmlns:a16="http://schemas.microsoft.com/office/drawing/2014/main" id="{D3CBD4DD-E26A-2ABF-8D7F-3E4F2DE9C0C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5625" y="5373688"/>
            <a:ext cx="473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7" name="Рисунок 21">
            <a:extLst>
              <a:ext uri="{FF2B5EF4-FFF2-40B4-BE49-F238E27FC236}">
                <a16:creationId xmlns:a16="http://schemas.microsoft.com/office/drawing/2014/main" id="{5C3382A1-C446-D77C-7725-75278D7CC5F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5625" y="5732463"/>
            <a:ext cx="473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8" name="Рисунок 22">
            <a:extLst>
              <a:ext uri="{FF2B5EF4-FFF2-40B4-BE49-F238E27FC236}">
                <a16:creationId xmlns:a16="http://schemas.microsoft.com/office/drawing/2014/main" id="{39450739-A9F2-A086-010A-B01BF9C8D98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5625" y="6069013"/>
            <a:ext cx="473075"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9" name="Рисунок 23">
            <a:extLst>
              <a:ext uri="{FF2B5EF4-FFF2-40B4-BE49-F238E27FC236}">
                <a16:creationId xmlns:a16="http://schemas.microsoft.com/office/drawing/2014/main" id="{9B172CBE-00B4-35E8-57A0-37A22C5204C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55625" y="6419850"/>
            <a:ext cx="473075"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0FBE6C3C-5273-2098-3609-9B7D7E6F8A0F}"/>
              </a:ext>
            </a:extLst>
          </p:cNvPr>
          <p:cNvSpPr txBox="1"/>
          <p:nvPr/>
        </p:nvSpPr>
        <p:spPr>
          <a:xfrm>
            <a:off x="273050" y="2493963"/>
            <a:ext cx="4602163" cy="338554"/>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just" eaLnBrk="1" fontAlgn="auto" hangingPunct="1">
              <a:spcBef>
                <a:spcPts val="0"/>
              </a:spcBef>
              <a:spcAft>
                <a:spcPts val="0"/>
              </a:spcAft>
              <a:defRPr/>
            </a:pPr>
            <a:r>
              <a:rPr lang="en-US" sz="1600" b="1" dirty="0">
                <a:latin typeface="Times New Roman" panose="02020603050405020304" pitchFamily="18" charset="0"/>
                <a:cs typeface="Times New Roman" panose="02020603050405020304" pitchFamily="18" charset="0"/>
              </a:rPr>
              <a:t>Distance to the highway </a:t>
            </a:r>
            <a:r>
              <a:rPr lang="en-US" sz="1600" dirty="0">
                <a:latin typeface="Times New Roman" panose="02020603050405020304" pitchFamily="18" charset="0"/>
                <a:cs typeface="Times New Roman" panose="02020603050405020304" pitchFamily="18" charset="0"/>
              </a:rPr>
              <a:t>- 10 km</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B639261B-BDAD-EDF5-D29C-BB9720FDE101}"/>
              </a:ext>
            </a:extLst>
          </p:cNvPr>
          <p:cNvSpPr txBox="1"/>
          <p:nvPr/>
        </p:nvSpPr>
        <p:spPr>
          <a:xfrm>
            <a:off x="266700" y="3080783"/>
            <a:ext cx="4602163" cy="338554"/>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just" eaLnBrk="1" fontAlgn="auto" hangingPunct="1">
              <a:spcBef>
                <a:spcPts val="0"/>
              </a:spcBef>
              <a:spcAft>
                <a:spcPts val="0"/>
              </a:spcAft>
              <a:defRPr/>
            </a:pPr>
            <a:r>
              <a:rPr lang="en-US" sz="1600" b="1" dirty="0">
                <a:latin typeface="Times New Roman" panose="02020603050405020304" pitchFamily="18" charset="0"/>
                <a:cs typeface="Times New Roman" panose="02020603050405020304" pitchFamily="18" charset="0"/>
              </a:rPr>
              <a:t>Distance to the railway </a:t>
            </a:r>
            <a:r>
              <a:rPr lang="en-US" sz="1600" dirty="0">
                <a:latin typeface="Times New Roman" panose="02020603050405020304" pitchFamily="18" charset="0"/>
                <a:cs typeface="Times New Roman" panose="02020603050405020304" pitchFamily="18" charset="0"/>
              </a:rPr>
              <a:t>- 10 km</a:t>
            </a:r>
            <a:endParaRPr lang="ru-RU" sz="1600" dirty="0">
              <a:solidFill>
                <a:prstClr val="black"/>
              </a:solidFill>
              <a:latin typeface="Times New Roman" panose="02020603050405020304" pitchFamily="18" charset="0"/>
              <a:cs typeface="Times New Roman" panose="02020603050405020304" pitchFamily="18" charset="0"/>
            </a:endParaRPr>
          </a:p>
        </p:txBody>
      </p:sp>
    </p:spTree>
  </p:cSld>
  <p:clrMapOvr>
    <a:overrideClrMapping bg1="lt1" tx1="dk1" bg2="lt2" tx2="dk2" accent1="accent1" accent2="accent2" accent3="accent3" accent4="accent4" accent5="accent5" accent6="accent6" hlink="hlink" folHlink="folHlink"/>
  </p:clrMapOvr>
  <p:transition spd="slow" advTm="4000">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9AB5E4"/>
            </a:gs>
            <a:gs pos="50000">
              <a:srgbClr val="C2D1ED"/>
            </a:gs>
            <a:gs pos="100000">
              <a:srgbClr val="E1E8F5"/>
            </a:gs>
          </a:gsLst>
          <a:lin ang="5400000"/>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13AF4EE-8F8F-F341-BCB7-F28B306F6D87}"/>
              </a:ext>
            </a:extLst>
          </p:cNvPr>
          <p:cNvSpPr txBox="1"/>
          <p:nvPr/>
        </p:nvSpPr>
        <p:spPr>
          <a:xfrm>
            <a:off x="449262" y="46365"/>
            <a:ext cx="9180035" cy="369332"/>
          </a:xfrm>
          <a:prstGeom prst="rect">
            <a:avLst/>
          </a:prstGeom>
          <a:solidFill>
            <a:schemeClr val="accent5">
              <a:lumMod val="60000"/>
              <a:lumOff val="40000"/>
            </a:schemeClr>
          </a:solidFill>
        </p:spPr>
        <p:style>
          <a:lnRef idx="0">
            <a:schemeClr val="accent1"/>
          </a:lnRef>
          <a:fillRef idx="3">
            <a:schemeClr val="accent1"/>
          </a:fillRef>
          <a:effectRef idx="3">
            <a:schemeClr val="accent1"/>
          </a:effectRef>
          <a:fontRef idx="minor">
            <a:schemeClr val="lt1"/>
          </a:fontRef>
        </p:style>
        <p:txBody>
          <a:bodyPr>
            <a:spAutoFit/>
          </a:bodyPr>
          <a:lstStyle/>
          <a:p>
            <a:pPr algn="ctr" eaLnBrk="1" fontAlgn="auto" hangingPunct="1">
              <a:spcBef>
                <a:spcPts val="0"/>
              </a:spcBef>
              <a:spcAft>
                <a:spcPts val="0"/>
              </a:spcAft>
              <a:defRPr/>
            </a:pPr>
            <a:r>
              <a:rPr lang="en-US" b="1" dirty="0">
                <a:solidFill>
                  <a:srgbClr val="1F497D">
                    <a:lumMod val="50000"/>
                  </a:srgbClr>
                </a:solidFill>
                <a:latin typeface="Times New Roman" panose="02020603050405020304" pitchFamily="18" charset="0"/>
                <a:cs typeface="Times New Roman" pitchFamily="18" charset="0"/>
              </a:rPr>
              <a:t>Information About “</a:t>
            </a:r>
            <a:r>
              <a:rPr lang="en-US" b="1" dirty="0" err="1">
                <a:solidFill>
                  <a:srgbClr val="1F497D">
                    <a:lumMod val="50000"/>
                  </a:srgbClr>
                </a:solidFill>
                <a:latin typeface="Times New Roman" pitchFamily="18" charset="0"/>
                <a:cs typeface="Times New Roman" pitchFamily="18" charset="0"/>
              </a:rPr>
              <a:t>Intershell</a:t>
            </a:r>
            <a:r>
              <a:rPr lang="en-US" b="1" dirty="0">
                <a:solidFill>
                  <a:srgbClr val="1F497D">
                    <a:lumMod val="50000"/>
                  </a:srgbClr>
                </a:solidFill>
                <a:latin typeface="Times New Roman" pitchFamily="18" charset="0"/>
                <a:cs typeface="Times New Roman" pitchFamily="18" charset="0"/>
              </a:rPr>
              <a:t> LLC” related poultry buildings</a:t>
            </a:r>
          </a:p>
        </p:txBody>
      </p:sp>
      <p:sp>
        <p:nvSpPr>
          <p:cNvPr id="5" name="TextBox 4">
            <a:extLst>
              <a:ext uri="{FF2B5EF4-FFF2-40B4-BE49-F238E27FC236}">
                <a16:creationId xmlns:a16="http://schemas.microsoft.com/office/drawing/2014/main" id="{80130992-C5D5-F6FF-ADE0-6247CD453B49}"/>
              </a:ext>
            </a:extLst>
          </p:cNvPr>
          <p:cNvSpPr txBox="1"/>
          <p:nvPr/>
        </p:nvSpPr>
        <p:spPr>
          <a:xfrm>
            <a:off x="415925" y="4211638"/>
            <a:ext cx="4105275" cy="338554"/>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eaLnBrk="1" fontAlgn="auto" hangingPunct="1">
              <a:spcBef>
                <a:spcPts val="0"/>
              </a:spcBef>
              <a:spcAft>
                <a:spcPts val="0"/>
              </a:spcAft>
              <a:defRPr/>
            </a:pPr>
            <a:r>
              <a:rPr lang="en-US" sz="1600" b="1" dirty="0">
                <a:latin typeface="Times New Roman" panose="02020603050405020304" pitchFamily="18" charset="0"/>
                <a:cs typeface="Times New Roman" panose="02020603050405020304" pitchFamily="18" charset="0"/>
              </a:rPr>
              <a:t>Construction area </a:t>
            </a:r>
            <a:r>
              <a:rPr lang="en-US" sz="1600" dirty="0">
                <a:latin typeface="Times New Roman" panose="02020603050405020304" pitchFamily="18" charset="0"/>
                <a:cs typeface="Times New Roman" panose="02020603050405020304" pitchFamily="18" charset="0"/>
              </a:rPr>
              <a:t>- 986 square meters</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AF31E47-17A4-7090-BCFF-39517D4C1D8A}"/>
              </a:ext>
            </a:extLst>
          </p:cNvPr>
          <p:cNvSpPr txBox="1"/>
          <p:nvPr/>
        </p:nvSpPr>
        <p:spPr>
          <a:xfrm>
            <a:off x="411162" y="3614829"/>
            <a:ext cx="4105275" cy="338554"/>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eaLnBrk="1" fontAlgn="auto" hangingPunct="1">
              <a:spcBef>
                <a:spcPts val="0"/>
              </a:spcBef>
              <a:spcAft>
                <a:spcPts val="0"/>
              </a:spcAft>
              <a:defRPr/>
            </a:pPr>
            <a:r>
              <a:rPr lang="en-US" sz="1600" b="1" dirty="0">
                <a:latin typeface="Times New Roman" panose="02020603050405020304" pitchFamily="18" charset="0"/>
                <a:cs typeface="Times New Roman" panose="02020603050405020304" pitchFamily="18" charset="0"/>
              </a:rPr>
              <a:t>Total land area - </a:t>
            </a:r>
            <a:r>
              <a:rPr lang="en-US" sz="1600" dirty="0">
                <a:latin typeface="Times New Roman" panose="02020603050405020304" pitchFamily="18" charset="0"/>
                <a:cs typeface="Times New Roman" panose="02020603050405020304" pitchFamily="18" charset="0"/>
              </a:rPr>
              <a:t>1.0 hectares</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FB3131E9-746A-EE12-3325-45DFCF2A67D4}"/>
              </a:ext>
            </a:extLst>
          </p:cNvPr>
          <p:cNvSpPr txBox="1"/>
          <p:nvPr/>
        </p:nvSpPr>
        <p:spPr>
          <a:xfrm>
            <a:off x="411163" y="1949450"/>
            <a:ext cx="4110037" cy="584775"/>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eaLnBrk="1" fontAlgn="auto" hangingPunct="1">
              <a:spcBef>
                <a:spcPts val="0"/>
              </a:spcBef>
              <a:spcAft>
                <a:spcPts val="0"/>
              </a:spcAft>
              <a:defRPr/>
            </a:pPr>
            <a:r>
              <a:rPr lang="en-US" sz="1600" b="1" dirty="0">
                <a:latin typeface="Times New Roman" panose="02020603050405020304" pitchFamily="18" charset="0"/>
                <a:cs typeface="Times New Roman" panose="02020603050405020304" pitchFamily="18" charset="0"/>
              </a:rPr>
              <a:t>Activity</a:t>
            </a:r>
            <a:r>
              <a:rPr lang="en-US" sz="1600" dirty="0">
                <a:latin typeface="Times New Roman" panose="02020603050405020304" pitchFamily="18" charset="0"/>
                <a:cs typeface="Times New Roman" panose="02020603050405020304" pitchFamily="18" charset="0"/>
              </a:rPr>
              <a:t> - Poultry farm (slaughterhouse and leather collection point)</a:t>
            </a:r>
            <a:endParaRPr lang="ru-RU" sz="1600" i="1" dirty="0">
              <a:solidFill>
                <a:prstClr val="black"/>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42BD2D1-B1E9-6CF7-7B5F-8569637B2133}"/>
              </a:ext>
            </a:extLst>
          </p:cNvPr>
          <p:cNvSpPr txBox="1"/>
          <p:nvPr/>
        </p:nvSpPr>
        <p:spPr>
          <a:xfrm>
            <a:off x="415925" y="4645025"/>
            <a:ext cx="4105275" cy="58420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eaLnBrk="1" fontAlgn="auto" hangingPunct="1">
              <a:spcBef>
                <a:spcPts val="0"/>
              </a:spcBef>
              <a:spcAft>
                <a:spcPts val="0"/>
              </a:spcAft>
              <a:defRPr/>
            </a:pPr>
            <a:r>
              <a:rPr lang="en-US" sz="1600" b="1" dirty="0">
                <a:latin typeface="Times New Roman" panose="02020603050405020304" pitchFamily="18" charset="0"/>
                <a:cs typeface="Times New Roman" panose="02020603050405020304" pitchFamily="18" charset="0"/>
              </a:rPr>
              <a:t>Engineering and utility networks </a:t>
            </a:r>
            <a:r>
              <a:rPr lang="en-US" sz="1600" dirty="0">
                <a:latin typeface="Times New Roman" panose="02020603050405020304" pitchFamily="18" charset="0"/>
                <a:cs typeface="Times New Roman" panose="02020603050405020304" pitchFamily="18" charset="0"/>
              </a:rPr>
              <a:t>- Available (</a:t>
            </a:r>
            <a:r>
              <a:rPr lang="en-US" sz="1600" dirty="0">
                <a:solidFill>
                  <a:srgbClr val="92D050"/>
                </a:solidFill>
                <a:latin typeface="Times New Roman" panose="02020603050405020304" pitchFamily="18" charset="0"/>
                <a:cs typeface="Times New Roman" panose="02020603050405020304" pitchFamily="18" charset="0"/>
              </a:rPr>
              <a:t>electricity, gas, water, road</a:t>
            </a:r>
            <a:r>
              <a:rPr lang="en-US" sz="1600" dirty="0">
                <a:latin typeface="Times New Roman" panose="02020603050405020304" pitchFamily="18" charset="0"/>
                <a:cs typeface="Times New Roman" panose="02020603050405020304" pitchFamily="18" charset="0"/>
              </a:rPr>
              <a:t>)</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584E3925-A100-64B8-D011-1529B50D7614}"/>
              </a:ext>
            </a:extLst>
          </p:cNvPr>
          <p:cNvSpPr txBox="1"/>
          <p:nvPr/>
        </p:nvSpPr>
        <p:spPr>
          <a:xfrm>
            <a:off x="415925" y="2627313"/>
            <a:ext cx="4105275" cy="338554"/>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eaLnBrk="1" fontAlgn="auto" hangingPunct="1">
              <a:spcBef>
                <a:spcPts val="0"/>
              </a:spcBef>
              <a:spcAft>
                <a:spcPts val="0"/>
              </a:spcAft>
              <a:defRPr/>
            </a:pPr>
            <a:r>
              <a:rPr lang="en-US" sz="1600" b="1" dirty="0">
                <a:latin typeface="Times New Roman" panose="02020603050405020304" pitchFamily="18" charset="0"/>
                <a:cs typeface="Times New Roman" panose="02020603050405020304" pitchFamily="18" charset="0"/>
              </a:rPr>
              <a:t>Annual capacity </a:t>
            </a:r>
            <a:r>
              <a:rPr lang="en-US" sz="1600" dirty="0">
                <a:latin typeface="Times New Roman" panose="02020603050405020304" pitchFamily="18" charset="0"/>
                <a:cs typeface="Times New Roman" panose="02020603050405020304" pitchFamily="18" charset="0"/>
              </a:rPr>
              <a:t>- 1,200 tons</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9166C992-1FA3-BCC2-F926-EE62280C9C5F}"/>
              </a:ext>
            </a:extLst>
          </p:cNvPr>
          <p:cNvSpPr txBox="1"/>
          <p:nvPr/>
        </p:nvSpPr>
        <p:spPr>
          <a:xfrm>
            <a:off x="411163" y="836613"/>
            <a:ext cx="4105275" cy="338554"/>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eaLnBrk="1" fontAlgn="auto" hangingPunct="1">
              <a:spcBef>
                <a:spcPts val="0"/>
              </a:spcBef>
              <a:spcAft>
                <a:spcPts val="0"/>
              </a:spcAft>
              <a:defRPr/>
            </a:pPr>
            <a:r>
              <a:rPr lang="en-US" sz="1600" b="1" dirty="0">
                <a:latin typeface="Times New Roman" panose="02020603050405020304" pitchFamily="18" charset="0"/>
                <a:cs typeface="Times New Roman" panose="02020603050405020304" pitchFamily="18" charset="0"/>
              </a:rPr>
              <a:t>Address</a:t>
            </a:r>
            <a:r>
              <a:rPr lang="en-US" sz="1600" dirty="0">
                <a:latin typeface="Times New Roman" panose="02020603050405020304" pitchFamily="18" charset="0"/>
                <a:cs typeface="Times New Roman" panose="02020603050405020304" pitchFamily="18" charset="0"/>
              </a:rPr>
              <a:t> - </a:t>
            </a:r>
            <a:r>
              <a:rPr lang="en-US" sz="1600" dirty="0" err="1">
                <a:latin typeface="Times New Roman" panose="02020603050405020304" pitchFamily="18" charset="0"/>
                <a:cs typeface="Times New Roman" panose="02020603050405020304" pitchFamily="18" charset="0"/>
              </a:rPr>
              <a:t>Yangiarik</a:t>
            </a:r>
            <a:r>
              <a:rPr lang="en-US" sz="1600" dirty="0">
                <a:latin typeface="Times New Roman" panose="02020603050405020304" pitchFamily="18" charset="0"/>
                <a:cs typeface="Times New Roman" panose="02020603050405020304" pitchFamily="18" charset="0"/>
              </a:rPr>
              <a:t> NAC</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F9609543-AAA7-2DD1-880D-F6C6C530C0AE}"/>
              </a:ext>
            </a:extLst>
          </p:cNvPr>
          <p:cNvSpPr txBox="1"/>
          <p:nvPr/>
        </p:nvSpPr>
        <p:spPr>
          <a:xfrm>
            <a:off x="449263" y="5373688"/>
            <a:ext cx="3429000" cy="1000125"/>
          </a:xfrm>
          <a:prstGeom prst="rect">
            <a:avLst/>
          </a:prstGeom>
          <a:solidFill>
            <a:schemeClr val="accent3">
              <a:lumMod val="60000"/>
              <a:lumOff val="40000"/>
            </a:schemeClr>
          </a:solidFill>
        </p:spPr>
        <p:style>
          <a:lnRef idx="2">
            <a:schemeClr val="accent5"/>
          </a:lnRef>
          <a:fillRef idx="1">
            <a:schemeClr val="lt1"/>
          </a:fillRef>
          <a:effectRef idx="0">
            <a:schemeClr val="accent5"/>
          </a:effectRef>
          <a:fontRef idx="minor">
            <a:schemeClr val="dk1"/>
          </a:fontRef>
        </p:style>
        <p:txBody>
          <a:bodyPr>
            <a:spAutoFit/>
          </a:bodyPr>
          <a:lstStyle/>
          <a:p>
            <a:pPr algn="ctr" eaLnBrk="1" fontAlgn="auto" hangingPunct="1">
              <a:spcBef>
                <a:spcPts val="0"/>
              </a:spcBef>
              <a:spcAft>
                <a:spcPts val="0"/>
              </a:spcAft>
              <a:defRPr/>
            </a:pPr>
            <a:r>
              <a:rPr lang="en-US" b="1" u="sng" dirty="0">
                <a:solidFill>
                  <a:srgbClr val="C00000"/>
                </a:solidFill>
                <a:latin typeface="Times New Roman" panose="02020603050405020304" pitchFamily="18" charset="0"/>
                <a:cs typeface="Times New Roman" panose="02020603050405020304" pitchFamily="18" charset="0"/>
              </a:rPr>
              <a:t>SUGGESTIONS</a:t>
            </a:r>
            <a:endParaRPr lang="ru-RU" b="1" u="sng" dirty="0">
              <a:solidFill>
                <a:srgbClr val="C00000"/>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ru-RU" dirty="0">
                <a:solidFill>
                  <a:prstClr val="black"/>
                </a:solidFill>
                <a:latin typeface="Times New Roman" panose="02020603050405020304" pitchFamily="18" charset="0"/>
                <a:cs typeface="Times New Roman" panose="02020603050405020304" pitchFamily="18" charset="0"/>
              </a:rPr>
              <a:t>          </a:t>
            </a:r>
            <a:r>
              <a:rPr lang="en-US" b="1" dirty="0">
                <a:solidFill>
                  <a:srgbClr val="002060"/>
                </a:solidFill>
                <a:latin typeface="Times New Roman" panose="02020603050405020304" pitchFamily="18" charset="0"/>
                <a:cs typeface="Times New Roman" panose="02020603050405020304" pitchFamily="18" charset="0"/>
              </a:rPr>
              <a:t>Collaboration</a:t>
            </a:r>
            <a:endParaRPr lang="uz-Cyrl-UZ" b="1" dirty="0">
              <a:solidFill>
                <a:srgbClr val="002060"/>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endParaRPr lang="uz-Cyrl-UZ" sz="400" b="1" dirty="0">
              <a:solidFill>
                <a:srgbClr val="002060"/>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endParaRPr lang="uz-Cyrl-UZ" sz="700" b="1" dirty="0">
              <a:solidFill>
                <a:srgbClr val="002060"/>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uz-Cyrl-UZ" sz="1200" b="1" i="1" dirty="0">
                <a:solidFill>
                  <a:srgbClr val="002060"/>
                </a:solidFill>
                <a:latin typeface="Times New Roman" panose="02020603050405020304" pitchFamily="18" charset="0"/>
                <a:cs typeface="Times New Roman" panose="02020603050405020304" pitchFamily="18" charset="0"/>
              </a:rPr>
              <a:t>             +998915257085</a:t>
            </a:r>
            <a:endParaRPr lang="ru-RU" sz="1200" b="1" i="1" dirty="0">
              <a:solidFill>
                <a:srgbClr val="002060"/>
              </a:solidFill>
              <a:latin typeface="Times New Roman" panose="02020603050405020304" pitchFamily="18" charset="0"/>
              <a:cs typeface="Times New Roman" panose="02020603050405020304" pitchFamily="18" charset="0"/>
            </a:endParaRPr>
          </a:p>
        </p:txBody>
      </p:sp>
      <p:pic>
        <p:nvPicPr>
          <p:cNvPr id="58380" name="Рисунок 19">
            <a:extLst>
              <a:ext uri="{FF2B5EF4-FFF2-40B4-BE49-F238E27FC236}">
                <a16:creationId xmlns:a16="http://schemas.microsoft.com/office/drawing/2014/main" id="{A04565C2-BBE5-545A-C60E-38AC511980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1813" y="5668963"/>
            <a:ext cx="460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1" name="Рисунок 23">
            <a:extLst>
              <a:ext uri="{FF2B5EF4-FFF2-40B4-BE49-F238E27FC236}">
                <a16:creationId xmlns:a16="http://schemas.microsoft.com/office/drawing/2014/main" id="{638BB1ED-15BE-D50A-62B2-3C760855DCF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1813" y="6021388"/>
            <a:ext cx="460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FE85CD11-1759-3AA5-87BC-9E4A0A70A02C}"/>
              </a:ext>
            </a:extLst>
          </p:cNvPr>
          <p:cNvSpPr txBox="1"/>
          <p:nvPr/>
        </p:nvSpPr>
        <p:spPr>
          <a:xfrm>
            <a:off x="415925" y="3060700"/>
            <a:ext cx="4105275" cy="338554"/>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eaLnBrk="1" fontAlgn="auto" hangingPunct="1">
              <a:spcBef>
                <a:spcPts val="0"/>
              </a:spcBef>
              <a:spcAft>
                <a:spcPts val="0"/>
              </a:spcAft>
              <a:defRPr/>
            </a:pPr>
            <a:r>
              <a:rPr lang="en-US" sz="1600" b="1" dirty="0">
                <a:latin typeface="Times New Roman" panose="02020603050405020304" pitchFamily="18" charset="0"/>
                <a:cs typeface="Times New Roman" panose="02020603050405020304" pitchFamily="18" charset="0"/>
              </a:rPr>
              <a:t>Equipment manufacturing country </a:t>
            </a:r>
            <a:r>
              <a:rPr lang="en-US" sz="1600" dirty="0">
                <a:latin typeface="Times New Roman" panose="02020603050405020304" pitchFamily="18" charset="0"/>
                <a:cs typeface="Times New Roman" panose="02020603050405020304" pitchFamily="18" charset="0"/>
              </a:rPr>
              <a:t>- China</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C0CE522C-7590-219C-FA0C-8E722370F522}"/>
              </a:ext>
            </a:extLst>
          </p:cNvPr>
          <p:cNvSpPr txBox="1"/>
          <p:nvPr/>
        </p:nvSpPr>
        <p:spPr>
          <a:xfrm>
            <a:off x="415925" y="1268413"/>
            <a:ext cx="4105275" cy="338554"/>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eaLnBrk="1" fontAlgn="auto" hangingPunct="1">
              <a:spcBef>
                <a:spcPts val="0"/>
              </a:spcBef>
              <a:spcAft>
                <a:spcPts val="0"/>
              </a:spcAft>
              <a:defRPr/>
            </a:pPr>
            <a:r>
              <a:rPr lang="en-US" sz="1600" b="1" dirty="0">
                <a:latin typeface="Times New Roman" panose="02020603050405020304" pitchFamily="18" charset="0"/>
                <a:cs typeface="Times New Roman" panose="02020603050405020304" pitchFamily="18" charset="0"/>
              </a:rPr>
              <a:t>Establishment year</a:t>
            </a:r>
            <a:r>
              <a:rPr lang="en-US" sz="1600" dirty="0">
                <a:latin typeface="Times New Roman" panose="02020603050405020304" pitchFamily="18" charset="0"/>
                <a:cs typeface="Times New Roman" panose="02020603050405020304" pitchFamily="18" charset="0"/>
              </a:rPr>
              <a:t> - 2018</a:t>
            </a:r>
            <a:endParaRPr lang="ru-RU" sz="1600" dirty="0">
              <a:solidFill>
                <a:prstClr val="black"/>
              </a:solidFill>
              <a:latin typeface="Times New Roman" panose="02020603050405020304" pitchFamily="18" charset="0"/>
              <a:cs typeface="Times New Roman" panose="02020603050405020304" pitchFamily="18" charset="0"/>
            </a:endParaRPr>
          </a:p>
        </p:txBody>
      </p:sp>
      <p:pic>
        <p:nvPicPr>
          <p:cNvPr id="3" name="Рисунок 2">
            <a:extLst>
              <a:ext uri="{FF2B5EF4-FFF2-40B4-BE49-F238E27FC236}">
                <a16:creationId xmlns:a16="http://schemas.microsoft.com/office/drawing/2014/main" id="{76DFBF12-3DAC-11D5-8021-3948CD079C1E}"/>
              </a:ext>
            </a:extLst>
          </p:cNvPr>
          <p:cNvPicPr>
            <a:picLocks noChangeAspect="1"/>
          </p:cNvPicPr>
          <p:nvPr/>
        </p:nvPicPr>
        <p:blipFill rotWithShape="1">
          <a:blip r:embed="rId5"/>
          <a:srcRect r="19484" b="14550"/>
          <a:stretch/>
        </p:blipFill>
        <p:spPr>
          <a:xfrm>
            <a:off x="4877952" y="836712"/>
            <a:ext cx="4748304" cy="29440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Рисунок 10">
            <a:extLst>
              <a:ext uri="{FF2B5EF4-FFF2-40B4-BE49-F238E27FC236}">
                <a16:creationId xmlns:a16="http://schemas.microsoft.com/office/drawing/2014/main" id="{FA81B837-8022-1AB6-E0AF-49A9DAA816CF}"/>
              </a:ext>
            </a:extLst>
          </p:cNvPr>
          <p:cNvPicPr>
            <a:picLocks noChangeAspect="1"/>
          </p:cNvPicPr>
          <p:nvPr/>
        </p:nvPicPr>
        <p:blipFill>
          <a:blip r:embed="rId6"/>
          <a:stretch>
            <a:fillRect/>
          </a:stretch>
        </p:blipFill>
        <p:spPr>
          <a:xfrm>
            <a:off x="4643438" y="4005064"/>
            <a:ext cx="2469802" cy="2636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Рисунок 12">
            <a:extLst>
              <a:ext uri="{FF2B5EF4-FFF2-40B4-BE49-F238E27FC236}">
                <a16:creationId xmlns:a16="http://schemas.microsoft.com/office/drawing/2014/main" id="{EBF5D22B-8637-1015-8C1C-7FAA85A6B2D8}"/>
              </a:ext>
            </a:extLst>
          </p:cNvPr>
          <p:cNvPicPr>
            <a:picLocks noChangeAspect="1"/>
          </p:cNvPicPr>
          <p:nvPr/>
        </p:nvPicPr>
        <p:blipFill>
          <a:blip r:embed="rId7"/>
          <a:stretch>
            <a:fillRect/>
          </a:stretch>
        </p:blipFill>
        <p:spPr>
          <a:xfrm>
            <a:off x="7235478" y="4005064"/>
            <a:ext cx="2390778" cy="26185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overrideClrMapping bg1="lt1" tx1="dk1" bg2="lt2" tx2="dk2" accent1="accent1" accent2="accent2" accent3="accent3" accent4="accent4" accent5="accent5" accent6="accent6" hlink="hlink" folHlink="folHlink"/>
  </p:clrMapOvr>
  <p:transition spd="slow" advTm="4000">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C62D54D-9BC7-6EC2-6466-ECE47A207637}"/>
              </a:ext>
            </a:extLst>
          </p:cNvPr>
          <p:cNvSpPr>
            <a:spLocks noGrp="1"/>
          </p:cNvSpPr>
          <p:nvPr>
            <p:ph type="ctrTitle"/>
          </p:nvPr>
        </p:nvSpPr>
        <p:spPr>
          <a:xfrm>
            <a:off x="381000" y="-3175"/>
            <a:ext cx="9144000" cy="479425"/>
          </a:xfrm>
          <a:solidFill>
            <a:schemeClr val="accent6">
              <a:lumMod val="60000"/>
              <a:lumOff val="40000"/>
            </a:schemeClr>
          </a:solidFill>
        </p:spPr>
        <p:style>
          <a:lnRef idx="2">
            <a:schemeClr val="accent5"/>
          </a:lnRef>
          <a:fillRef idx="1">
            <a:schemeClr val="lt1"/>
          </a:fillRef>
          <a:effectRef idx="0">
            <a:schemeClr val="accent5"/>
          </a:effectRef>
          <a:fontRef idx="minor">
            <a:schemeClr val="dk1"/>
          </a:fontRef>
        </p:style>
        <p:txBody>
          <a:bodyPr>
            <a:noAutofit/>
          </a:bodyPr>
          <a:lstStyle/>
          <a:p>
            <a:pPr>
              <a:defRPr/>
            </a:pPr>
            <a:r>
              <a:rPr lang="en-US" altLang="ru-RU" sz="2200" b="1" dirty="0">
                <a:solidFill>
                  <a:srgbClr val="000000"/>
                </a:solidFill>
                <a:latin typeface="Times New Roman" panose="02020603050405020304" pitchFamily="18" charset="0"/>
                <a:cs typeface="Calibri" panose="020F0502020204030204" pitchFamily="34" charset="0"/>
              </a:rPr>
              <a:t>Proposal to establish hydroelectric power station in </a:t>
            </a:r>
            <a:r>
              <a:rPr lang="en-US" altLang="ru-RU" sz="2200" b="1" dirty="0" err="1">
                <a:solidFill>
                  <a:srgbClr val="000000"/>
                </a:solidFill>
                <a:latin typeface="Times New Roman" panose="02020603050405020304" pitchFamily="18" charset="0"/>
                <a:cs typeface="Calibri" panose="020F0502020204030204" pitchFamily="34" charset="0"/>
              </a:rPr>
              <a:t>Bulungur</a:t>
            </a:r>
            <a:r>
              <a:rPr lang="en-US" altLang="ru-RU" sz="2200" b="1" dirty="0">
                <a:solidFill>
                  <a:srgbClr val="000000"/>
                </a:solidFill>
                <a:latin typeface="Times New Roman" panose="02020603050405020304" pitchFamily="18" charset="0"/>
                <a:cs typeface="Calibri" panose="020F0502020204030204" pitchFamily="34" charset="0"/>
              </a:rPr>
              <a:t> district</a:t>
            </a:r>
            <a:endParaRPr lang="ru-RU" altLang="ru-RU" sz="2200" b="1" dirty="0">
              <a:solidFill>
                <a:schemeClr val="tx2"/>
              </a:solidFill>
              <a:latin typeface="Times New Roman" panose="02020603050405020304" pitchFamily="18" charset="0"/>
              <a:cs typeface="Times New Roman" panose="02020603050405020304" pitchFamily="18" charset="0"/>
            </a:endParaRPr>
          </a:p>
        </p:txBody>
      </p:sp>
      <p:sp>
        <p:nvSpPr>
          <p:cNvPr id="59395" name="AutoShape 2" descr="ÐÐ°ÑÑÐ¸Ð½ÐºÐ¸ Ð¿Ð¾ Ð·Ð°Ð¿ÑÐ¾ÑÑ Ð½Ð°ÑÐµÐ»ÐµÐ½Ð¸Ðµ">
            <a:extLst>
              <a:ext uri="{FF2B5EF4-FFF2-40B4-BE49-F238E27FC236}">
                <a16:creationId xmlns:a16="http://schemas.microsoft.com/office/drawing/2014/main" id="{8D3EEF23-6B27-A8E7-F2E5-809932224FCE}"/>
              </a:ext>
            </a:extLst>
          </p:cNvPr>
          <p:cNvSpPr>
            <a:spLocks noChangeAspect="1" noChangeArrowheads="1"/>
          </p:cNvSpPr>
          <p:nvPr/>
        </p:nvSpPr>
        <p:spPr bwMode="auto">
          <a:xfrm>
            <a:off x="536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solidFill>
                <a:srgbClr val="000000"/>
              </a:solidFill>
            </a:endParaRPr>
          </a:p>
        </p:txBody>
      </p:sp>
      <p:sp>
        <p:nvSpPr>
          <p:cNvPr id="59396" name="AutoShape 4" descr="ÐÐ°ÑÑÐ¸Ð½ÐºÐ¸ Ð¿Ð¾ Ð·Ð°Ð¿ÑÐ¾ÑÑ Ð½Ð°ÑÐµÐ»ÐµÐ½Ð¸Ðµ">
            <a:extLst>
              <a:ext uri="{FF2B5EF4-FFF2-40B4-BE49-F238E27FC236}">
                <a16:creationId xmlns:a16="http://schemas.microsoft.com/office/drawing/2014/main" id="{B746E14E-29FB-A9BF-588F-BE16F9B401F1}"/>
              </a:ext>
            </a:extLst>
          </p:cNvPr>
          <p:cNvSpPr>
            <a:spLocks noChangeAspect="1" noChangeArrowheads="1"/>
          </p:cNvSpPr>
          <p:nvPr/>
        </p:nvSpPr>
        <p:spPr bwMode="auto">
          <a:xfrm>
            <a:off x="536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solidFill>
                <a:srgbClr val="000000"/>
              </a:solidFill>
            </a:endParaRPr>
          </a:p>
        </p:txBody>
      </p:sp>
      <p:sp>
        <p:nvSpPr>
          <p:cNvPr id="23" name="Скругленный прямоугольник 22">
            <a:extLst>
              <a:ext uri="{FF2B5EF4-FFF2-40B4-BE49-F238E27FC236}">
                <a16:creationId xmlns:a16="http://schemas.microsoft.com/office/drawing/2014/main" id="{2AE7EC6B-7969-87D4-A624-E09EACDDA5B2}"/>
              </a:ext>
            </a:extLst>
          </p:cNvPr>
          <p:cNvSpPr/>
          <p:nvPr/>
        </p:nvSpPr>
        <p:spPr>
          <a:xfrm>
            <a:off x="560512" y="1340768"/>
            <a:ext cx="4104456" cy="2880320"/>
          </a:xfrm>
          <a:prstGeom prst="roundRect">
            <a:avLst/>
          </a:prstGeom>
          <a:solidFill>
            <a:schemeClr val="accent6">
              <a:lumMod val="20000"/>
              <a:lumOff val="80000"/>
            </a:schemeClr>
          </a:solidFill>
          <a:ln>
            <a:solidFill>
              <a:srgbClr val="FF0000"/>
            </a:solidFill>
          </a:ln>
        </p:spPr>
        <p:style>
          <a:lnRef idx="0">
            <a:schemeClr val="accent1"/>
          </a:lnRef>
          <a:fillRef idx="3">
            <a:schemeClr val="accent1"/>
          </a:fillRef>
          <a:effectRef idx="3">
            <a:schemeClr val="accent1"/>
          </a:effectRef>
          <a:fontRef idx="minor">
            <a:schemeClr val="lt1"/>
          </a:fontRef>
        </p:style>
        <p:txBody>
          <a:bodyPr/>
          <a:lstStyle/>
          <a:p>
            <a:pPr>
              <a:defRPr/>
            </a:pPr>
            <a:r>
              <a:rPr lang="en-US" altLang="ru-RU" sz="1300" b="1" dirty="0">
                <a:solidFill>
                  <a:prstClr val="black"/>
                </a:solidFill>
                <a:latin typeface="Times New Roman" panose="02020603050405020304" pitchFamily="18" charset="0"/>
                <a:cs typeface="Times New Roman" panose="02020603050405020304" pitchFamily="18" charset="0"/>
              </a:rPr>
              <a:t>In the southern part of </a:t>
            </a:r>
            <a:r>
              <a:rPr lang="en-US" altLang="ru-RU" sz="1300" b="1" dirty="0" err="1">
                <a:solidFill>
                  <a:prstClr val="black"/>
                </a:solidFill>
                <a:latin typeface="Times New Roman" panose="02020603050405020304" pitchFamily="18" charset="0"/>
                <a:cs typeface="Times New Roman" panose="02020603050405020304" pitchFamily="18" charset="0"/>
              </a:rPr>
              <a:t>Bulungur</a:t>
            </a:r>
            <a:r>
              <a:rPr lang="en-US" altLang="ru-RU" sz="1300" b="1" dirty="0">
                <a:solidFill>
                  <a:prstClr val="black"/>
                </a:solidFill>
                <a:latin typeface="Times New Roman" panose="02020603050405020304" pitchFamily="18" charset="0"/>
                <a:cs typeface="Times New Roman" panose="02020603050405020304" pitchFamily="18" charset="0"/>
              </a:rPr>
              <a:t> district, the Zarafshan River enters through the Republic of Tajikistan. The Zarafshan River has cut through 15 kilometers of the district. Apart from this, there is a </a:t>
            </a:r>
            <a:r>
              <a:rPr lang="en-US" altLang="ru-RU" sz="1300" b="1" dirty="0" err="1">
                <a:solidFill>
                  <a:prstClr val="black"/>
                </a:solidFill>
                <a:latin typeface="Times New Roman" panose="02020603050405020304" pitchFamily="18" charset="0"/>
                <a:cs typeface="Times New Roman" panose="02020603050405020304" pitchFamily="18" charset="0"/>
              </a:rPr>
              <a:t>Tuji</a:t>
            </a:r>
            <a:r>
              <a:rPr lang="en-US" altLang="ru-RU" sz="1300" b="1" dirty="0">
                <a:solidFill>
                  <a:prstClr val="black"/>
                </a:solidFill>
                <a:latin typeface="Times New Roman" panose="02020603050405020304" pitchFamily="18" charset="0"/>
                <a:cs typeface="Times New Roman" panose="02020603050405020304" pitchFamily="18" charset="0"/>
              </a:rPr>
              <a:t> </a:t>
            </a:r>
            <a:r>
              <a:rPr lang="en-US" altLang="ru-RU" sz="1300" b="1" dirty="0" err="1">
                <a:solidFill>
                  <a:prstClr val="black"/>
                </a:solidFill>
                <a:latin typeface="Times New Roman" panose="02020603050405020304" pitchFamily="18" charset="0"/>
                <a:cs typeface="Times New Roman" panose="02020603050405020304" pitchFamily="18" charset="0"/>
              </a:rPr>
              <a:t>Tortar</a:t>
            </a:r>
            <a:r>
              <a:rPr lang="en-US" altLang="ru-RU" sz="1300" b="1" dirty="0">
                <a:solidFill>
                  <a:prstClr val="black"/>
                </a:solidFill>
                <a:latin typeface="Times New Roman" panose="02020603050405020304" pitchFamily="18" charset="0"/>
                <a:cs typeface="Times New Roman" panose="02020603050405020304" pitchFamily="18" charset="0"/>
              </a:rPr>
              <a:t> canal along the river, with a depth of 20 meters and a width of 2.5-4.5 meters. The water flow of the canal is 45 cubic meters per second. This canal provides convenient conditions and opportunities for installing micro hydroelectric power plants in the gorge. </a:t>
            </a:r>
          </a:p>
          <a:p>
            <a:pPr>
              <a:defRPr/>
            </a:pPr>
            <a:r>
              <a:rPr lang="en-US" altLang="ru-RU" sz="1300" b="1" dirty="0">
                <a:solidFill>
                  <a:prstClr val="black"/>
                </a:solidFill>
                <a:latin typeface="Times New Roman" panose="02020603050405020304" pitchFamily="18" charset="0"/>
                <a:cs typeface="Times New Roman" panose="02020603050405020304" pitchFamily="18" charset="0"/>
              </a:rPr>
              <a:t>Residents and industrial enterprises located in this area benefit from the canal.</a:t>
            </a:r>
            <a:endParaRPr lang="ru-RU" altLang="ru-RU" sz="1300" b="1" dirty="0">
              <a:solidFill>
                <a:prstClr val="black"/>
              </a:solidFill>
              <a:latin typeface="Times New Roman" panose="02020603050405020304" pitchFamily="18" charset="0"/>
              <a:cs typeface="Times New Roman" panose="02020603050405020304" pitchFamily="18" charset="0"/>
            </a:endParaRPr>
          </a:p>
        </p:txBody>
      </p:sp>
      <p:sp>
        <p:nvSpPr>
          <p:cNvPr id="31" name="Скругленный прямоугольник 43">
            <a:extLst>
              <a:ext uri="{FF2B5EF4-FFF2-40B4-BE49-F238E27FC236}">
                <a16:creationId xmlns:a16="http://schemas.microsoft.com/office/drawing/2014/main" id="{8F366C05-E1A0-D042-02AF-74DAD9C017ED}"/>
              </a:ext>
            </a:extLst>
          </p:cNvPr>
          <p:cNvSpPr/>
          <p:nvPr/>
        </p:nvSpPr>
        <p:spPr>
          <a:xfrm>
            <a:off x="1064569" y="620688"/>
            <a:ext cx="3096345" cy="360040"/>
          </a:xfrm>
          <a:prstGeom prst="roundRect">
            <a:avLst/>
          </a:prstGeom>
          <a:solidFill>
            <a:schemeClr val="accent6">
              <a:lumMod val="20000"/>
              <a:lumOff val="80000"/>
            </a:schemeClr>
          </a:solidFill>
          <a:ln>
            <a:solidFill>
              <a:srgbClr val="FF0000"/>
            </a:solidFill>
          </a:ln>
        </p:spPr>
        <p:style>
          <a:lnRef idx="0">
            <a:schemeClr val="accent1"/>
          </a:lnRef>
          <a:fillRef idx="3">
            <a:schemeClr val="accent1"/>
          </a:fillRef>
          <a:effectRef idx="3">
            <a:schemeClr val="accent1"/>
          </a:effectRef>
          <a:fontRef idx="minor">
            <a:schemeClr val="lt1"/>
          </a:fontRef>
        </p:style>
        <p:txBody>
          <a:bodyPr/>
          <a:lstStyle/>
          <a:p>
            <a:pPr algn="ctr" eaLnBrk="1" fontAlgn="auto" hangingPunct="1">
              <a:spcBef>
                <a:spcPts val="0"/>
              </a:spcBef>
              <a:spcAft>
                <a:spcPts val="0"/>
              </a:spcAft>
              <a:defRPr/>
            </a:pPr>
            <a:r>
              <a:rPr lang="en-US" altLang="ru-RU" sz="1400" b="1" dirty="0">
                <a:solidFill>
                  <a:prstClr val="black"/>
                </a:solidFill>
                <a:latin typeface="Times New Roman" panose="02020603050405020304" pitchFamily="18" charset="0"/>
                <a:cs typeface="Times New Roman" panose="02020603050405020304" pitchFamily="18" charset="0"/>
              </a:rPr>
              <a:t>Existing potential of the area</a:t>
            </a:r>
            <a:endParaRPr lang="ru-RU" sz="1400" b="1" dirty="0">
              <a:solidFill>
                <a:prstClr val="black"/>
              </a:solidFill>
              <a:latin typeface="Times New Roman" pitchFamily="18" charset="0"/>
              <a:cs typeface="Times New Roman" pitchFamily="18" charset="0"/>
            </a:endParaRPr>
          </a:p>
        </p:txBody>
      </p:sp>
      <p:sp>
        <p:nvSpPr>
          <p:cNvPr id="3" name="Стрелка: вниз 2">
            <a:extLst>
              <a:ext uri="{FF2B5EF4-FFF2-40B4-BE49-F238E27FC236}">
                <a16:creationId xmlns:a16="http://schemas.microsoft.com/office/drawing/2014/main" id="{F02E685D-774A-B840-4D12-CDE17DF23AC7}"/>
              </a:ext>
            </a:extLst>
          </p:cNvPr>
          <p:cNvSpPr/>
          <p:nvPr/>
        </p:nvSpPr>
        <p:spPr>
          <a:xfrm>
            <a:off x="2380136" y="980728"/>
            <a:ext cx="268608" cy="360040"/>
          </a:xfrm>
          <a:prstGeom prst="downArrow">
            <a:avLst/>
          </a:prstGeom>
          <a:solidFill>
            <a:schemeClr val="accent2"/>
          </a:solidFill>
        </p:spPr>
        <p:style>
          <a:lnRef idx="0">
            <a:schemeClr val="accent1"/>
          </a:lnRef>
          <a:fillRef idx="3">
            <a:schemeClr val="accent1"/>
          </a:fillRef>
          <a:effectRef idx="3">
            <a:schemeClr val="accent1"/>
          </a:effectRef>
          <a:fontRef idx="minor">
            <a:schemeClr val="lt1"/>
          </a:fontRef>
        </p:style>
        <p:txBody>
          <a:bodyPr/>
          <a:lstStyle/>
          <a:p>
            <a:pPr algn="ctr" eaLnBrk="1" fontAlgn="auto" hangingPunct="1">
              <a:spcBef>
                <a:spcPts val="0"/>
              </a:spcBef>
              <a:spcAft>
                <a:spcPts val="0"/>
              </a:spcAft>
              <a:defRPr/>
            </a:pPr>
            <a:endParaRPr lang="ru-RU" sz="1400" b="1">
              <a:solidFill>
                <a:srgbClr val="44546A">
                  <a:lumMod val="50000"/>
                </a:srgbClr>
              </a:solidFill>
              <a:latin typeface="Times New Roman" pitchFamily="18" charset="0"/>
              <a:cs typeface="Times New Roman" pitchFamily="18" charset="0"/>
            </a:endParaRPr>
          </a:p>
        </p:txBody>
      </p:sp>
      <p:sp>
        <p:nvSpPr>
          <p:cNvPr id="13" name="Скругленный прямоугольник 43">
            <a:extLst>
              <a:ext uri="{FF2B5EF4-FFF2-40B4-BE49-F238E27FC236}">
                <a16:creationId xmlns:a16="http://schemas.microsoft.com/office/drawing/2014/main" id="{DA1BACCC-0FE3-D03A-1D05-25600B137029}"/>
              </a:ext>
            </a:extLst>
          </p:cNvPr>
          <p:cNvSpPr/>
          <p:nvPr/>
        </p:nvSpPr>
        <p:spPr>
          <a:xfrm>
            <a:off x="5745088" y="620688"/>
            <a:ext cx="2664296" cy="360040"/>
          </a:xfrm>
          <a:prstGeom prst="roundRect">
            <a:avLst/>
          </a:prstGeom>
          <a:solidFill>
            <a:schemeClr val="accent6">
              <a:lumMod val="20000"/>
              <a:lumOff val="80000"/>
            </a:schemeClr>
          </a:solidFill>
          <a:ln>
            <a:solidFill>
              <a:srgbClr val="FF0000"/>
            </a:solidFill>
          </a:ln>
        </p:spPr>
        <p:style>
          <a:lnRef idx="0">
            <a:schemeClr val="accent1"/>
          </a:lnRef>
          <a:fillRef idx="3">
            <a:schemeClr val="accent1"/>
          </a:fillRef>
          <a:effectRef idx="3">
            <a:schemeClr val="accent1"/>
          </a:effectRef>
          <a:fontRef idx="minor">
            <a:schemeClr val="lt1"/>
          </a:fontRef>
        </p:style>
        <p:txBody>
          <a:bodyPr/>
          <a:lstStyle/>
          <a:p>
            <a:pPr algn="ctr" eaLnBrk="1" fontAlgn="auto" hangingPunct="1">
              <a:spcBef>
                <a:spcPts val="0"/>
              </a:spcBef>
              <a:spcAft>
                <a:spcPts val="0"/>
              </a:spcAft>
              <a:defRPr/>
            </a:pPr>
            <a:r>
              <a:rPr lang="en-US" altLang="ru-RU" sz="1400" b="1" dirty="0">
                <a:solidFill>
                  <a:srgbClr val="202124"/>
                </a:solidFill>
                <a:latin typeface="Times New Roman" panose="02020603050405020304" pitchFamily="18" charset="0"/>
                <a:cs typeface="Times New Roman" panose="02020603050405020304" pitchFamily="18" charset="0"/>
              </a:rPr>
              <a:t>Benefits available</a:t>
            </a:r>
            <a:endParaRPr lang="ru-RU" sz="1400" b="1" dirty="0">
              <a:solidFill>
                <a:srgbClr val="44546A">
                  <a:lumMod val="50000"/>
                </a:srgbClr>
              </a:solidFill>
              <a:latin typeface="Times New Roman" pitchFamily="18" charset="0"/>
              <a:cs typeface="Times New Roman" pitchFamily="18" charset="0"/>
            </a:endParaRPr>
          </a:p>
        </p:txBody>
      </p:sp>
      <p:sp>
        <p:nvSpPr>
          <p:cNvPr id="14" name="Скругленный прямоугольник 22">
            <a:extLst>
              <a:ext uri="{FF2B5EF4-FFF2-40B4-BE49-F238E27FC236}">
                <a16:creationId xmlns:a16="http://schemas.microsoft.com/office/drawing/2014/main" id="{8DAD8B2A-C48F-42EB-44D6-178044271352}"/>
              </a:ext>
            </a:extLst>
          </p:cNvPr>
          <p:cNvSpPr/>
          <p:nvPr/>
        </p:nvSpPr>
        <p:spPr>
          <a:xfrm>
            <a:off x="4799272" y="1322868"/>
            <a:ext cx="4464496" cy="2898219"/>
          </a:xfrm>
          <a:prstGeom prst="roundRect">
            <a:avLst/>
          </a:prstGeom>
          <a:solidFill>
            <a:schemeClr val="accent6">
              <a:lumMod val="20000"/>
              <a:lumOff val="80000"/>
            </a:schemeClr>
          </a:solidFill>
          <a:ln>
            <a:solidFill>
              <a:srgbClr val="FF0000"/>
            </a:solidFill>
          </a:ln>
        </p:spPr>
        <p:style>
          <a:lnRef idx="0">
            <a:schemeClr val="accent1"/>
          </a:lnRef>
          <a:fillRef idx="3">
            <a:schemeClr val="accent1"/>
          </a:fillRef>
          <a:effectRef idx="3">
            <a:schemeClr val="accent1"/>
          </a:effectRef>
          <a:fontRef idx="minor">
            <a:schemeClr val="lt1"/>
          </a:fontRef>
        </p:style>
        <p:txBody>
          <a:bodyPr/>
          <a:lstStyle/>
          <a:p>
            <a:pPr eaLnBrk="1" fontAlgn="auto" hangingPunct="1">
              <a:spcBef>
                <a:spcPts val="0"/>
              </a:spcBef>
              <a:spcAft>
                <a:spcPts val="0"/>
              </a:spcAft>
              <a:defRPr/>
            </a:pPr>
            <a:r>
              <a:rPr lang="en-US" sz="1300" b="1" dirty="0">
                <a:solidFill>
                  <a:schemeClr val="tx2">
                    <a:lumMod val="50000"/>
                  </a:schemeClr>
                </a:solidFill>
                <a:latin typeface="Times New Roman" panose="02020603050405020304" pitchFamily="18" charset="0"/>
                <a:cs typeface="Times New Roman" panose="02020603050405020304" pitchFamily="18" charset="0"/>
              </a:rPr>
              <a:t>According to Presidential Decree No. PF-220 from September 9, 2022, "On additional measures to develop renewable energy sources and promote technologies for energy-efficient and small-scale decentralized power generation," it is guaranteed to purchase electric energy for a period of not less than 15 years. In addition to this, it is possible to conclude a direct sales contract for the sale of the produced electric energy to individuals and legal entities through the establishment of local networks without connecting it to the unified power system.</a:t>
            </a:r>
            <a:endParaRPr lang="ru-RU" altLang="ru-RU" sz="13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20" name="Стрелка: вниз 19">
            <a:extLst>
              <a:ext uri="{FF2B5EF4-FFF2-40B4-BE49-F238E27FC236}">
                <a16:creationId xmlns:a16="http://schemas.microsoft.com/office/drawing/2014/main" id="{A8CCB19E-DBED-0FCC-52B1-9FA43F2E4C15}"/>
              </a:ext>
            </a:extLst>
          </p:cNvPr>
          <p:cNvSpPr/>
          <p:nvPr/>
        </p:nvSpPr>
        <p:spPr>
          <a:xfrm>
            <a:off x="6897216" y="980728"/>
            <a:ext cx="268608" cy="360040"/>
          </a:xfrm>
          <a:prstGeom prst="downArrow">
            <a:avLst/>
          </a:prstGeom>
          <a:solidFill>
            <a:schemeClr val="accent2"/>
          </a:solidFill>
        </p:spPr>
        <p:style>
          <a:lnRef idx="0">
            <a:schemeClr val="accent1"/>
          </a:lnRef>
          <a:fillRef idx="3">
            <a:schemeClr val="accent1"/>
          </a:fillRef>
          <a:effectRef idx="3">
            <a:schemeClr val="accent1"/>
          </a:effectRef>
          <a:fontRef idx="minor">
            <a:schemeClr val="lt1"/>
          </a:fontRef>
        </p:style>
        <p:txBody>
          <a:bodyPr/>
          <a:lstStyle/>
          <a:p>
            <a:pPr algn="ctr" eaLnBrk="1" fontAlgn="auto" hangingPunct="1">
              <a:spcBef>
                <a:spcPts val="0"/>
              </a:spcBef>
              <a:spcAft>
                <a:spcPts val="0"/>
              </a:spcAft>
              <a:defRPr/>
            </a:pPr>
            <a:endParaRPr lang="ru-RU" sz="1400" b="1">
              <a:solidFill>
                <a:srgbClr val="44546A">
                  <a:lumMod val="50000"/>
                </a:srgbClr>
              </a:solidFill>
              <a:latin typeface="Times New Roman" pitchFamily="18" charset="0"/>
              <a:cs typeface="Times New Roman" pitchFamily="18" charset="0"/>
            </a:endParaRPr>
          </a:p>
        </p:txBody>
      </p:sp>
      <p:sp>
        <p:nvSpPr>
          <p:cNvPr id="24" name="Стрелка: вниз 23">
            <a:extLst>
              <a:ext uri="{FF2B5EF4-FFF2-40B4-BE49-F238E27FC236}">
                <a16:creationId xmlns:a16="http://schemas.microsoft.com/office/drawing/2014/main" id="{D5607D8D-00CE-0D9E-39AE-88958DCB0B89}"/>
              </a:ext>
            </a:extLst>
          </p:cNvPr>
          <p:cNvSpPr/>
          <p:nvPr/>
        </p:nvSpPr>
        <p:spPr>
          <a:xfrm>
            <a:off x="6969224" y="4221086"/>
            <a:ext cx="268608" cy="288033"/>
          </a:xfrm>
          <a:prstGeom prst="downArrow">
            <a:avLst/>
          </a:prstGeom>
          <a:solidFill>
            <a:schemeClr val="accent2"/>
          </a:solidFill>
        </p:spPr>
        <p:style>
          <a:lnRef idx="0">
            <a:schemeClr val="accent1"/>
          </a:lnRef>
          <a:fillRef idx="3">
            <a:schemeClr val="accent1"/>
          </a:fillRef>
          <a:effectRef idx="3">
            <a:schemeClr val="accent1"/>
          </a:effectRef>
          <a:fontRef idx="minor">
            <a:schemeClr val="lt1"/>
          </a:fontRef>
        </p:style>
        <p:txBody>
          <a:bodyPr/>
          <a:lstStyle/>
          <a:p>
            <a:pPr algn="ctr" eaLnBrk="1" fontAlgn="auto" hangingPunct="1">
              <a:spcBef>
                <a:spcPts val="0"/>
              </a:spcBef>
              <a:spcAft>
                <a:spcPts val="0"/>
              </a:spcAft>
              <a:defRPr/>
            </a:pPr>
            <a:endParaRPr lang="ru-RU" sz="1400" b="1">
              <a:solidFill>
                <a:srgbClr val="44546A">
                  <a:lumMod val="50000"/>
                </a:srgbClr>
              </a:solidFill>
              <a:latin typeface="Times New Roman" pitchFamily="18" charset="0"/>
              <a:cs typeface="Times New Roman" pitchFamily="18" charset="0"/>
            </a:endParaRPr>
          </a:p>
        </p:txBody>
      </p:sp>
      <p:sp>
        <p:nvSpPr>
          <p:cNvPr id="25" name="Скругленный прямоугольник 22">
            <a:extLst>
              <a:ext uri="{FF2B5EF4-FFF2-40B4-BE49-F238E27FC236}">
                <a16:creationId xmlns:a16="http://schemas.microsoft.com/office/drawing/2014/main" id="{4BF5E67D-E5F6-4DB4-72CB-C19B2A4AD1BF}"/>
              </a:ext>
            </a:extLst>
          </p:cNvPr>
          <p:cNvSpPr/>
          <p:nvPr/>
        </p:nvSpPr>
        <p:spPr>
          <a:xfrm>
            <a:off x="560512" y="4537422"/>
            <a:ext cx="8712968" cy="1843906"/>
          </a:xfrm>
          <a:prstGeom prst="roundRect">
            <a:avLst/>
          </a:prstGeom>
          <a:solidFill>
            <a:schemeClr val="accent6">
              <a:lumMod val="20000"/>
              <a:lumOff val="80000"/>
            </a:schemeClr>
          </a:solidFill>
          <a:ln>
            <a:solidFill>
              <a:srgbClr val="FF0000"/>
            </a:solidFill>
          </a:ln>
        </p:spPr>
        <p:style>
          <a:lnRef idx="0">
            <a:schemeClr val="accent1"/>
          </a:lnRef>
          <a:fillRef idx="3">
            <a:schemeClr val="accent1"/>
          </a:fillRef>
          <a:effectRef idx="3">
            <a:schemeClr val="accent1"/>
          </a:effectRef>
          <a:fontRef idx="minor">
            <a:schemeClr val="lt1"/>
          </a:fontRef>
        </p:style>
        <p:txBody>
          <a:bodyPr/>
          <a:lstStyle/>
          <a:p>
            <a:pPr eaLnBrk="1" fontAlgn="auto" hangingPunct="1">
              <a:spcBef>
                <a:spcPts val="0"/>
              </a:spcBef>
              <a:spcAft>
                <a:spcPts val="0"/>
              </a:spcAft>
              <a:defRPr/>
            </a:pPr>
            <a:r>
              <a:rPr lang="en-US" sz="1400" b="1" dirty="0">
                <a:solidFill>
                  <a:schemeClr val="tx1"/>
                </a:solidFill>
                <a:latin typeface="Times New Roman" panose="02020603050405020304" pitchFamily="18" charset="0"/>
                <a:cs typeface="Times New Roman" panose="02020603050405020304" pitchFamily="18" charset="0"/>
              </a:rPr>
              <a:t>Based on Presidential Decree No. PP-57 dated February 16, 2023, "On accelerating measures to develop renewable energy sources and energy-efficient technologies in 2023," starting from April 1, 2023, legal entities that install renewable energy facilities with a total capacity of up to 100 kW for physical persons and general power supply, are eligible to receive tax benefits for the property used for these facilities, as well as income from the sale of electric energy to legal entities. These tax benefits are provided for a period of three years from the date of commissioning, and if a storage system for storing electric energy with a capacity of not less than 25 percent is installed, tax payments are exempted for one year.</a:t>
            </a:r>
            <a:endParaRPr lang="ru-RU" sz="1400" b="1" dirty="0">
              <a:solidFill>
                <a:schemeClr val="tx1"/>
              </a:solidFill>
              <a:latin typeface="Times New Roman" panose="02020603050405020304" pitchFamily="18" charset="0"/>
              <a:cs typeface="Times New Roman" panose="02020603050405020304" pitchFamily="18" charset="0"/>
            </a:endParaRPr>
          </a:p>
        </p:txBody>
      </p:sp>
    </p:spTree>
  </p:cSld>
  <p:clrMapOvr>
    <a:overrideClrMapping bg1="lt1" tx1="dk1" bg2="lt2" tx2="dk2" accent1="accent1" accent2="accent2" accent3="accent3" accent4="accent4" accent5="accent5" accent6="accent6" hlink="hlink" folHlink="folHlink"/>
  </p:clrMapOvr>
  <p:transition advTm="4000"/>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9AB5E4"/>
            </a:gs>
            <a:gs pos="50000">
              <a:srgbClr val="C2D1ED"/>
            </a:gs>
            <a:gs pos="100000">
              <a:srgbClr val="E1E8F5"/>
            </a:gs>
          </a:gsLst>
          <a:lin ang="5400000"/>
        </a:gradFill>
        <a:effectLst/>
      </p:bgPr>
    </p:bg>
    <p:spTree>
      <p:nvGrpSpPr>
        <p:cNvPr id="1" name=""/>
        <p:cNvGrpSpPr/>
        <p:nvPr/>
      </p:nvGrpSpPr>
      <p:grpSpPr>
        <a:xfrm>
          <a:off x="0" y="0"/>
          <a:ext cx="0" cy="0"/>
          <a:chOff x="0" y="0"/>
          <a:chExt cx="0" cy="0"/>
        </a:xfrm>
      </p:grpSpPr>
      <p:sp>
        <p:nvSpPr>
          <p:cNvPr id="8" name="Прямоугольник 7">
            <a:extLst>
              <a:ext uri="{FF2B5EF4-FFF2-40B4-BE49-F238E27FC236}">
                <a16:creationId xmlns:a16="http://schemas.microsoft.com/office/drawing/2014/main" id="{E6C60043-2B0E-30B1-6890-2061FAC404A9}"/>
              </a:ext>
            </a:extLst>
          </p:cNvPr>
          <p:cNvSpPr/>
          <p:nvPr/>
        </p:nvSpPr>
        <p:spPr>
          <a:xfrm>
            <a:off x="128464" y="44624"/>
            <a:ext cx="9649072" cy="491128"/>
          </a:xfrm>
          <a:prstGeom prst="rect">
            <a:avLst/>
          </a:prstGeom>
          <a:solidFill>
            <a:schemeClr val="accent5">
              <a:lumMod val="40000"/>
              <a:lumOff val="60000"/>
            </a:schemeClr>
          </a:solidFill>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Aft>
                <a:spcPts val="0"/>
              </a:spcAft>
              <a:defRPr/>
            </a:pPr>
            <a:r>
              <a:rPr lang="en-US" sz="2000" b="1" dirty="0">
                <a:solidFill>
                  <a:schemeClr val="tx2">
                    <a:lumMod val="50000"/>
                  </a:schemeClr>
                </a:solidFill>
                <a:latin typeface="Times New Roman" pitchFamily="18" charset="0"/>
                <a:cs typeface="Times New Roman" pitchFamily="18" charset="0"/>
              </a:rPr>
              <a:t>The map of vacant land areas in the "</a:t>
            </a:r>
            <a:r>
              <a:rPr lang="en-US" sz="2000" b="1" dirty="0" err="1">
                <a:solidFill>
                  <a:schemeClr val="tx2">
                    <a:lumMod val="50000"/>
                  </a:schemeClr>
                </a:solidFill>
                <a:latin typeface="Times New Roman" pitchFamily="18" charset="0"/>
                <a:cs typeface="Times New Roman" pitchFamily="18" charset="0"/>
              </a:rPr>
              <a:t>Ghubdin</a:t>
            </a:r>
            <a:r>
              <a:rPr lang="en-US" sz="2000" b="1" dirty="0">
                <a:solidFill>
                  <a:schemeClr val="tx2">
                    <a:lumMod val="50000"/>
                  </a:schemeClr>
                </a:solidFill>
                <a:latin typeface="Times New Roman" pitchFamily="18" charset="0"/>
                <a:cs typeface="Times New Roman" pitchFamily="18" charset="0"/>
              </a:rPr>
              <a:t>" massif in </a:t>
            </a:r>
            <a:r>
              <a:rPr lang="en-US" sz="2000" b="1" dirty="0" err="1">
                <a:solidFill>
                  <a:schemeClr val="tx2">
                    <a:lumMod val="50000"/>
                  </a:schemeClr>
                </a:solidFill>
                <a:latin typeface="Times New Roman" pitchFamily="18" charset="0"/>
                <a:cs typeface="Times New Roman" pitchFamily="18" charset="0"/>
              </a:rPr>
              <a:t>Bulungur</a:t>
            </a:r>
            <a:r>
              <a:rPr lang="en-US" sz="2000" b="1" dirty="0">
                <a:solidFill>
                  <a:schemeClr val="tx2">
                    <a:lumMod val="50000"/>
                  </a:schemeClr>
                </a:solidFill>
                <a:latin typeface="Times New Roman" pitchFamily="18" charset="0"/>
                <a:cs typeface="Times New Roman" pitchFamily="18" charset="0"/>
              </a:rPr>
              <a:t> district.</a:t>
            </a:r>
            <a:endParaRPr lang="ru-RU" sz="2000" b="1" dirty="0">
              <a:solidFill>
                <a:schemeClr val="tx2">
                  <a:lumMod val="50000"/>
                </a:schemeClr>
              </a:solidFill>
              <a:latin typeface="Times New Roman" pitchFamily="18" charset="0"/>
              <a:cs typeface="Times New Roman" pitchFamily="18" charset="0"/>
            </a:endParaRPr>
          </a:p>
        </p:txBody>
      </p:sp>
      <p:sp>
        <p:nvSpPr>
          <p:cNvPr id="68" name="Стрелка вправо 67">
            <a:extLst>
              <a:ext uri="{FF2B5EF4-FFF2-40B4-BE49-F238E27FC236}">
                <a16:creationId xmlns:a16="http://schemas.microsoft.com/office/drawing/2014/main" id="{1C2649CF-078B-9351-79D0-3EC24223C223}"/>
              </a:ext>
            </a:extLst>
          </p:cNvPr>
          <p:cNvSpPr/>
          <p:nvPr/>
        </p:nvSpPr>
        <p:spPr>
          <a:xfrm rot="8555195">
            <a:off x="5911850" y="3582988"/>
            <a:ext cx="841375" cy="100012"/>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877" eaLnBrk="1" fontAlgn="auto" hangingPunct="1">
              <a:spcBef>
                <a:spcPts val="0"/>
              </a:spcBef>
              <a:spcAft>
                <a:spcPts val="0"/>
              </a:spcAft>
              <a:defRPr/>
            </a:pPr>
            <a:endParaRPr lang="ru-RU" sz="1620">
              <a:solidFill>
                <a:prstClr val="white"/>
              </a:solidFill>
              <a:latin typeface="Times New Roman" panose="02020603050405020304" pitchFamily="18" charset="0"/>
              <a:cs typeface="Times New Roman" panose="02020603050405020304" pitchFamily="18" charset="0"/>
            </a:endParaRPr>
          </a:p>
        </p:txBody>
      </p:sp>
      <p:pic>
        <p:nvPicPr>
          <p:cNvPr id="40966" name="Рисунок 69">
            <a:extLst>
              <a:ext uri="{FF2B5EF4-FFF2-40B4-BE49-F238E27FC236}">
                <a16:creationId xmlns:a16="http://schemas.microsoft.com/office/drawing/2014/main" id="{E47FA396-1DBB-317B-C492-75BD4E455C8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6213" y="534988"/>
            <a:ext cx="9650412" cy="6192837"/>
          </a:xfrm>
          <a:prstGeom prst="rect">
            <a:avLst/>
          </a:prstGeom>
          <a:solidFill>
            <a:srgbClr val="99FFC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1" name="TextBox 70">
            <a:extLst>
              <a:ext uri="{FF2B5EF4-FFF2-40B4-BE49-F238E27FC236}">
                <a16:creationId xmlns:a16="http://schemas.microsoft.com/office/drawing/2014/main" id="{F2C9163E-BB1B-59B3-0F8F-28A4D0B87740}"/>
              </a:ext>
            </a:extLst>
          </p:cNvPr>
          <p:cNvSpPr txBox="1"/>
          <p:nvPr/>
        </p:nvSpPr>
        <p:spPr>
          <a:xfrm>
            <a:off x="1065213" y="3068638"/>
            <a:ext cx="1419225" cy="415925"/>
          </a:xfrm>
          <a:prstGeom prst="rect">
            <a:avLst/>
          </a:prstGeom>
          <a:solidFill>
            <a:srgbClr val="00B0F0"/>
          </a:solidFill>
        </p:spPr>
        <p:txBody>
          <a:bodyPr>
            <a:spAutoFit/>
          </a:bodyPr>
          <a:lstStyle/>
          <a:p>
            <a:pPr algn="ctr" defTabSz="822877" eaLnBrk="1" fontAlgn="auto" hangingPunct="1">
              <a:spcBef>
                <a:spcPts val="0"/>
              </a:spcBef>
              <a:spcAft>
                <a:spcPts val="0"/>
              </a:spcAft>
              <a:defRPr/>
            </a:pPr>
            <a:r>
              <a:rPr lang="en-US" sz="1050" b="1" dirty="0">
                <a:latin typeface="Times New Roman" panose="02020603050405020304" pitchFamily="18" charset="0"/>
                <a:cs typeface="Times New Roman" panose="02020603050405020304" pitchFamily="18" charset="0"/>
              </a:rPr>
              <a:t>Proposed land area 70 hectares</a:t>
            </a:r>
            <a:endParaRPr lang="ru-RU" sz="1050" b="1" dirty="0">
              <a:solidFill>
                <a:prstClr val="black"/>
              </a:solidFill>
              <a:latin typeface="Times New Roman" panose="02020603050405020304" pitchFamily="18" charset="0"/>
              <a:cs typeface="Times New Roman" panose="02020603050405020304" pitchFamily="18" charset="0"/>
            </a:endParaRPr>
          </a:p>
        </p:txBody>
      </p:sp>
      <p:sp>
        <p:nvSpPr>
          <p:cNvPr id="40968" name="TextBox 71">
            <a:extLst>
              <a:ext uri="{FF2B5EF4-FFF2-40B4-BE49-F238E27FC236}">
                <a16:creationId xmlns:a16="http://schemas.microsoft.com/office/drawing/2014/main" id="{83C9CBFF-8062-D187-4B4D-A9D19B24A4CF}"/>
              </a:ext>
            </a:extLst>
          </p:cNvPr>
          <p:cNvSpPr txBox="1">
            <a:spLocks noChangeArrowheads="1"/>
          </p:cNvSpPr>
          <p:nvPr/>
        </p:nvSpPr>
        <p:spPr bwMode="auto">
          <a:xfrm rot="-1545727">
            <a:off x="4548188" y="2833688"/>
            <a:ext cx="1433512" cy="2159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2232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2232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2232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2232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2232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223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223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223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223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Z" sz="800" b="1">
                <a:latin typeface="Times New Roman" panose="02020603050405020304" pitchFamily="18" charset="0"/>
                <a:cs typeface="Times New Roman" panose="02020603050405020304" pitchFamily="18" charset="0"/>
              </a:rPr>
              <a:t>M-39 highway</a:t>
            </a:r>
            <a:endParaRPr lang="ru-RU" altLang="ru-RU" sz="900" b="1">
              <a:solidFill>
                <a:srgbClr val="C00000"/>
              </a:solidFill>
              <a:latin typeface="Times New Roman" panose="02020603050405020304" pitchFamily="18" charset="0"/>
              <a:cs typeface="Times New Roman" panose="02020603050405020304" pitchFamily="18" charset="0"/>
            </a:endParaRPr>
          </a:p>
        </p:txBody>
      </p:sp>
      <p:sp>
        <p:nvSpPr>
          <p:cNvPr id="40969" name="TextBox 72">
            <a:extLst>
              <a:ext uri="{FF2B5EF4-FFF2-40B4-BE49-F238E27FC236}">
                <a16:creationId xmlns:a16="http://schemas.microsoft.com/office/drawing/2014/main" id="{A82C9AEE-DE05-B660-B790-524DC823D958}"/>
              </a:ext>
            </a:extLst>
          </p:cNvPr>
          <p:cNvSpPr txBox="1">
            <a:spLocks noChangeArrowheads="1"/>
          </p:cNvSpPr>
          <p:nvPr/>
        </p:nvSpPr>
        <p:spPr bwMode="auto">
          <a:xfrm rot="-1596628">
            <a:off x="1174750" y="4819650"/>
            <a:ext cx="1619250" cy="647700"/>
          </a:xfrm>
          <a:prstGeom prst="rect">
            <a:avLst/>
          </a:prstGeom>
          <a:solidFill>
            <a:srgbClr val="99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2232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2232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2232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2232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2232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223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223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223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223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900" b="1">
                <a:solidFill>
                  <a:srgbClr val="000000"/>
                </a:solidFill>
                <a:latin typeface="Times New Roman" panose="02020603050405020304" pitchFamily="18" charset="0"/>
                <a:cs typeface="Times New Roman" panose="02020603050405020304" pitchFamily="18" charset="0"/>
              </a:rPr>
              <a:t>New Uzbekistan residential area (61 houses, 1200 apartments, average population of 8,000)</a:t>
            </a:r>
            <a:endParaRPr lang="ru-RU" altLang="ru-RU" sz="900" b="1">
              <a:solidFill>
                <a:srgbClr val="000000"/>
              </a:solidFill>
              <a:latin typeface="Times New Roman" panose="02020603050405020304" pitchFamily="18" charset="0"/>
              <a:cs typeface="Times New Roman" panose="02020603050405020304" pitchFamily="18" charset="0"/>
            </a:endParaRPr>
          </a:p>
        </p:txBody>
      </p:sp>
      <p:sp>
        <p:nvSpPr>
          <p:cNvPr id="40970" name="TextBox 74">
            <a:extLst>
              <a:ext uri="{FF2B5EF4-FFF2-40B4-BE49-F238E27FC236}">
                <a16:creationId xmlns:a16="http://schemas.microsoft.com/office/drawing/2014/main" id="{4590E17D-1A65-6664-B995-587E57A4566C}"/>
              </a:ext>
            </a:extLst>
          </p:cNvPr>
          <p:cNvSpPr txBox="1">
            <a:spLocks noChangeArrowheads="1"/>
          </p:cNvSpPr>
          <p:nvPr/>
        </p:nvSpPr>
        <p:spPr bwMode="auto">
          <a:xfrm rot="-1802799">
            <a:off x="5180013" y="4254500"/>
            <a:ext cx="1011237" cy="230188"/>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2232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2232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2232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2232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2232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223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223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223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223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900" b="1">
                <a:solidFill>
                  <a:srgbClr val="C00000"/>
                </a:solidFill>
                <a:latin typeface="Times New Roman" panose="02020603050405020304" pitchFamily="18" charset="0"/>
                <a:cs typeface="Times New Roman" panose="02020603050405020304" pitchFamily="18" charset="0"/>
              </a:rPr>
              <a:t>Railway</a:t>
            </a:r>
            <a:endParaRPr lang="ru-RU" altLang="ru-RU" sz="900" b="1">
              <a:solidFill>
                <a:srgbClr val="C00000"/>
              </a:solidFill>
              <a:latin typeface="Times New Roman" panose="02020603050405020304" pitchFamily="18" charset="0"/>
              <a:cs typeface="Times New Roman" panose="02020603050405020304" pitchFamily="18" charset="0"/>
            </a:endParaRPr>
          </a:p>
        </p:txBody>
      </p:sp>
      <p:sp>
        <p:nvSpPr>
          <p:cNvPr id="40971" name="TextBox 78">
            <a:extLst>
              <a:ext uri="{FF2B5EF4-FFF2-40B4-BE49-F238E27FC236}">
                <a16:creationId xmlns:a16="http://schemas.microsoft.com/office/drawing/2014/main" id="{C901185F-714E-7B55-B9A1-8EE938ABF074}"/>
              </a:ext>
            </a:extLst>
          </p:cNvPr>
          <p:cNvSpPr txBox="1">
            <a:spLocks noChangeArrowheads="1"/>
          </p:cNvSpPr>
          <p:nvPr/>
        </p:nvSpPr>
        <p:spPr bwMode="auto">
          <a:xfrm rot="-1674225">
            <a:off x="5473700" y="2670175"/>
            <a:ext cx="3167063" cy="307975"/>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2232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2232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2232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2232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2232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223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223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223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223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Z" sz="1400" b="1">
                <a:latin typeface="Times New Roman" panose="02020603050405020304" pitchFamily="18" charset="0"/>
                <a:cs typeface="Times New Roman" panose="02020603050405020304" pitchFamily="18" charset="0"/>
              </a:rPr>
              <a:t>Proposed land area: 89 hectares</a:t>
            </a:r>
            <a:endParaRPr lang="ru-RU" altLang="ru-RU" sz="1400" b="1">
              <a:solidFill>
                <a:srgbClr val="000000"/>
              </a:solidFill>
              <a:latin typeface="Times New Roman" panose="02020603050405020304" pitchFamily="18" charset="0"/>
              <a:cs typeface="Times New Roman" panose="02020603050405020304" pitchFamily="18" charset="0"/>
            </a:endParaRPr>
          </a:p>
        </p:txBody>
      </p:sp>
      <p:sp>
        <p:nvSpPr>
          <p:cNvPr id="80" name="Стрелка вправо 79">
            <a:extLst>
              <a:ext uri="{FF2B5EF4-FFF2-40B4-BE49-F238E27FC236}">
                <a16:creationId xmlns:a16="http://schemas.microsoft.com/office/drawing/2014/main" id="{8FCA870E-0704-DBF3-04AF-DE5B0B732324}"/>
              </a:ext>
            </a:extLst>
          </p:cNvPr>
          <p:cNvSpPr/>
          <p:nvPr/>
        </p:nvSpPr>
        <p:spPr>
          <a:xfrm rot="20083477">
            <a:off x="8024813" y="1300163"/>
            <a:ext cx="841375" cy="98425"/>
          </a:xfrm>
          <a:prstGeom prst="rightArrow">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877" eaLnBrk="1" fontAlgn="auto" hangingPunct="1">
              <a:spcBef>
                <a:spcPts val="0"/>
              </a:spcBef>
              <a:spcAft>
                <a:spcPts val="0"/>
              </a:spcAft>
              <a:defRPr/>
            </a:pPr>
            <a:endParaRPr lang="ru-RU" sz="1620">
              <a:solidFill>
                <a:prstClr val="white"/>
              </a:solidFill>
              <a:latin typeface="Times New Roman" panose="02020603050405020304" pitchFamily="18" charset="0"/>
              <a:cs typeface="Times New Roman" panose="02020603050405020304" pitchFamily="18" charset="0"/>
            </a:endParaRPr>
          </a:p>
        </p:txBody>
      </p:sp>
      <p:sp>
        <p:nvSpPr>
          <p:cNvPr id="40973" name="TextBox 80">
            <a:extLst>
              <a:ext uri="{FF2B5EF4-FFF2-40B4-BE49-F238E27FC236}">
                <a16:creationId xmlns:a16="http://schemas.microsoft.com/office/drawing/2014/main" id="{4ABA9562-C014-8B8A-5C3A-CF7B7DB63C41}"/>
              </a:ext>
            </a:extLst>
          </p:cNvPr>
          <p:cNvSpPr txBox="1">
            <a:spLocks noChangeArrowheads="1"/>
          </p:cNvSpPr>
          <p:nvPr/>
        </p:nvSpPr>
        <p:spPr bwMode="auto">
          <a:xfrm rot="-1512936">
            <a:off x="8853488" y="757238"/>
            <a:ext cx="669925" cy="338137"/>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2232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2232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2232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2232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2232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223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223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223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223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800" b="1">
                <a:solidFill>
                  <a:srgbClr val="C00000"/>
                </a:solidFill>
                <a:latin typeface="Times New Roman" panose="02020603050405020304" pitchFamily="18" charset="0"/>
                <a:cs typeface="Times New Roman" panose="02020603050405020304" pitchFamily="18" charset="0"/>
              </a:rPr>
              <a:t>Jizzakh Region</a:t>
            </a:r>
            <a:endParaRPr lang="ru-RU" altLang="ru-RU" sz="800" b="1">
              <a:solidFill>
                <a:srgbClr val="C00000"/>
              </a:solidFill>
              <a:latin typeface="Times New Roman" panose="02020603050405020304" pitchFamily="18" charset="0"/>
              <a:cs typeface="Times New Roman" panose="02020603050405020304" pitchFamily="18" charset="0"/>
            </a:endParaRPr>
          </a:p>
        </p:txBody>
      </p:sp>
      <p:sp>
        <p:nvSpPr>
          <p:cNvPr id="82" name="Стрелка вправо 81">
            <a:extLst>
              <a:ext uri="{FF2B5EF4-FFF2-40B4-BE49-F238E27FC236}">
                <a16:creationId xmlns:a16="http://schemas.microsoft.com/office/drawing/2014/main" id="{3B89E968-A6EA-88F2-E71E-1D5C4C1B6714}"/>
              </a:ext>
            </a:extLst>
          </p:cNvPr>
          <p:cNvSpPr/>
          <p:nvPr/>
        </p:nvSpPr>
        <p:spPr>
          <a:xfrm rot="9228382">
            <a:off x="1514475" y="4473575"/>
            <a:ext cx="841375" cy="100013"/>
          </a:xfrm>
          <a:prstGeom prst="rightArrow">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877" eaLnBrk="1" fontAlgn="auto" hangingPunct="1">
              <a:spcBef>
                <a:spcPts val="0"/>
              </a:spcBef>
              <a:spcAft>
                <a:spcPts val="0"/>
              </a:spcAft>
              <a:defRPr/>
            </a:pPr>
            <a:endParaRPr lang="ru-RU" sz="1620">
              <a:solidFill>
                <a:prstClr val="white"/>
              </a:solidFill>
              <a:latin typeface="Times New Roman" panose="02020603050405020304" pitchFamily="18" charset="0"/>
              <a:cs typeface="Times New Roman" panose="02020603050405020304" pitchFamily="18" charset="0"/>
            </a:endParaRPr>
          </a:p>
        </p:txBody>
      </p:sp>
      <p:sp>
        <p:nvSpPr>
          <p:cNvPr id="40975" name="TextBox 82">
            <a:extLst>
              <a:ext uri="{FF2B5EF4-FFF2-40B4-BE49-F238E27FC236}">
                <a16:creationId xmlns:a16="http://schemas.microsoft.com/office/drawing/2014/main" id="{B909ACBC-C8A2-87F0-CE8C-E359D0E568F8}"/>
              </a:ext>
            </a:extLst>
          </p:cNvPr>
          <p:cNvSpPr txBox="1">
            <a:spLocks noChangeArrowheads="1"/>
          </p:cNvSpPr>
          <p:nvPr/>
        </p:nvSpPr>
        <p:spPr bwMode="auto">
          <a:xfrm rot="-1543593">
            <a:off x="376238" y="4889500"/>
            <a:ext cx="1135062" cy="214313"/>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2232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2232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2232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2232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2232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223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223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223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223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800" b="1">
                <a:solidFill>
                  <a:srgbClr val="C00000"/>
                </a:solidFill>
                <a:latin typeface="Times New Roman" panose="02020603050405020304" pitchFamily="18" charset="0"/>
                <a:cs typeface="Times New Roman" panose="02020603050405020304" pitchFamily="18" charset="0"/>
              </a:rPr>
              <a:t>City of Samarkand</a:t>
            </a:r>
            <a:endParaRPr lang="ru-RU" altLang="ru-RU" sz="800" b="1">
              <a:solidFill>
                <a:srgbClr val="C00000"/>
              </a:solidFill>
              <a:latin typeface="Times New Roman" panose="02020603050405020304" pitchFamily="18" charset="0"/>
              <a:cs typeface="Times New Roman" panose="02020603050405020304" pitchFamily="18" charset="0"/>
            </a:endParaRPr>
          </a:p>
        </p:txBody>
      </p:sp>
      <p:sp>
        <p:nvSpPr>
          <p:cNvPr id="89" name="TextBox 88">
            <a:extLst>
              <a:ext uri="{FF2B5EF4-FFF2-40B4-BE49-F238E27FC236}">
                <a16:creationId xmlns:a16="http://schemas.microsoft.com/office/drawing/2014/main" id="{447F4873-8906-52B8-5AEF-17C184A8A190}"/>
              </a:ext>
            </a:extLst>
          </p:cNvPr>
          <p:cNvSpPr txBox="1"/>
          <p:nvPr/>
        </p:nvSpPr>
        <p:spPr>
          <a:xfrm>
            <a:off x="8220075" y="2827338"/>
            <a:ext cx="1485900" cy="385762"/>
          </a:xfrm>
          <a:prstGeom prst="rect">
            <a:avLst/>
          </a:prstGeom>
          <a:solidFill>
            <a:srgbClr val="FFFF00"/>
          </a:solidFill>
        </p:spPr>
        <p:txBody>
          <a:bodyPr>
            <a:spAutoFit/>
          </a:bodyPr>
          <a:lstStyle/>
          <a:p>
            <a:pPr algn="ctr" defTabSz="822877" eaLnBrk="1" fontAlgn="auto" hangingPunct="1">
              <a:spcBef>
                <a:spcPts val="0"/>
              </a:spcBef>
              <a:spcAft>
                <a:spcPts val="0"/>
              </a:spcAft>
              <a:defRPr/>
            </a:pPr>
            <a:r>
              <a:rPr lang="en-US" sz="952" b="1" dirty="0" err="1">
                <a:solidFill>
                  <a:prstClr val="black"/>
                </a:solidFill>
                <a:latin typeface="Times New Roman" panose="02020603050405020304" pitchFamily="18" charset="0"/>
                <a:cs typeface="Times New Roman" panose="02020603050405020304" pitchFamily="18" charset="0"/>
              </a:rPr>
              <a:t>Ghubdin</a:t>
            </a:r>
            <a:r>
              <a:rPr lang="en-US" sz="952" b="1" dirty="0">
                <a:solidFill>
                  <a:prstClr val="black"/>
                </a:solidFill>
                <a:latin typeface="Times New Roman" panose="02020603050405020304" pitchFamily="18" charset="0"/>
                <a:cs typeface="Times New Roman" panose="02020603050405020304" pitchFamily="18" charset="0"/>
              </a:rPr>
              <a:t> NAC Population: 3,335 people</a:t>
            </a:r>
            <a:endParaRPr lang="ru-RU" sz="762" b="1" dirty="0">
              <a:solidFill>
                <a:prstClr val="black"/>
              </a:solidFill>
              <a:latin typeface="Times New Roman" panose="02020603050405020304" pitchFamily="18" charset="0"/>
              <a:cs typeface="Times New Roman" panose="02020603050405020304" pitchFamily="18" charset="0"/>
            </a:endParaRPr>
          </a:p>
        </p:txBody>
      </p:sp>
      <p:sp>
        <p:nvSpPr>
          <p:cNvPr id="90" name="TextBox 89">
            <a:extLst>
              <a:ext uri="{FF2B5EF4-FFF2-40B4-BE49-F238E27FC236}">
                <a16:creationId xmlns:a16="http://schemas.microsoft.com/office/drawing/2014/main" id="{21BD1036-FEA0-7B08-D7EA-DA3CC3A8F4AC}"/>
              </a:ext>
            </a:extLst>
          </p:cNvPr>
          <p:cNvSpPr txBox="1"/>
          <p:nvPr/>
        </p:nvSpPr>
        <p:spPr>
          <a:xfrm>
            <a:off x="6824663" y="758825"/>
            <a:ext cx="1484312" cy="385763"/>
          </a:xfrm>
          <a:prstGeom prst="rect">
            <a:avLst/>
          </a:prstGeom>
          <a:solidFill>
            <a:srgbClr val="FFFF00"/>
          </a:solidFill>
        </p:spPr>
        <p:txBody>
          <a:bodyPr>
            <a:spAutoFit/>
          </a:bodyPr>
          <a:lstStyle/>
          <a:p>
            <a:pPr algn="ctr" defTabSz="822877" eaLnBrk="1" fontAlgn="auto" hangingPunct="1">
              <a:spcBef>
                <a:spcPts val="0"/>
              </a:spcBef>
              <a:spcAft>
                <a:spcPts val="0"/>
              </a:spcAft>
              <a:defRPr/>
            </a:pPr>
            <a:r>
              <a:rPr lang="en-US" sz="952" b="1" dirty="0" err="1">
                <a:solidFill>
                  <a:prstClr val="black"/>
                </a:solidFill>
                <a:latin typeface="Times New Roman" panose="02020603050405020304" pitchFamily="18" charset="0"/>
                <a:cs typeface="Times New Roman" panose="02020603050405020304" pitchFamily="18" charset="0"/>
              </a:rPr>
              <a:t>Lalmikor</a:t>
            </a:r>
            <a:r>
              <a:rPr lang="en-US" sz="952" b="1" dirty="0">
                <a:solidFill>
                  <a:prstClr val="black"/>
                </a:solidFill>
                <a:latin typeface="Times New Roman" panose="02020603050405020304" pitchFamily="18" charset="0"/>
                <a:cs typeface="Times New Roman" panose="02020603050405020304" pitchFamily="18" charset="0"/>
              </a:rPr>
              <a:t> NAC Population: 2,164 people</a:t>
            </a:r>
            <a:endParaRPr lang="ru-RU" sz="952" b="1" dirty="0">
              <a:solidFill>
                <a:prstClr val="black"/>
              </a:solidFill>
              <a:latin typeface="Times New Roman" panose="02020603050405020304" pitchFamily="18" charset="0"/>
              <a:cs typeface="Times New Roman" panose="02020603050405020304" pitchFamily="18" charset="0"/>
            </a:endParaRPr>
          </a:p>
        </p:txBody>
      </p:sp>
      <p:sp>
        <p:nvSpPr>
          <p:cNvPr id="91" name="TextBox 90">
            <a:extLst>
              <a:ext uri="{FF2B5EF4-FFF2-40B4-BE49-F238E27FC236}">
                <a16:creationId xmlns:a16="http://schemas.microsoft.com/office/drawing/2014/main" id="{13EEC46E-58E4-C758-E0F2-D5ECA66CD3C4}"/>
              </a:ext>
            </a:extLst>
          </p:cNvPr>
          <p:cNvSpPr txBox="1"/>
          <p:nvPr/>
        </p:nvSpPr>
        <p:spPr>
          <a:xfrm>
            <a:off x="425450" y="1581150"/>
            <a:ext cx="1503363" cy="385763"/>
          </a:xfrm>
          <a:prstGeom prst="rect">
            <a:avLst/>
          </a:prstGeom>
          <a:solidFill>
            <a:srgbClr val="FFFF00"/>
          </a:solidFill>
        </p:spPr>
        <p:txBody>
          <a:bodyPr>
            <a:spAutoFit/>
          </a:bodyPr>
          <a:lstStyle/>
          <a:p>
            <a:pPr algn="ctr" defTabSz="822877" eaLnBrk="1" fontAlgn="auto" hangingPunct="1">
              <a:spcBef>
                <a:spcPts val="0"/>
              </a:spcBef>
              <a:spcAft>
                <a:spcPts val="0"/>
              </a:spcAft>
              <a:defRPr/>
            </a:pPr>
            <a:r>
              <a:rPr lang="en-US" sz="952" b="1" dirty="0" err="1">
                <a:solidFill>
                  <a:prstClr val="black"/>
                </a:solidFill>
                <a:latin typeface="Times New Roman" panose="02020603050405020304" pitchFamily="18" charset="0"/>
                <a:cs typeface="Times New Roman" panose="02020603050405020304" pitchFamily="18" charset="0"/>
              </a:rPr>
              <a:t>Kattaqishloq</a:t>
            </a:r>
            <a:r>
              <a:rPr lang="en-US" sz="952" b="1" dirty="0">
                <a:solidFill>
                  <a:prstClr val="black"/>
                </a:solidFill>
                <a:latin typeface="Times New Roman" panose="02020603050405020304" pitchFamily="18" charset="0"/>
                <a:cs typeface="Times New Roman" panose="02020603050405020304" pitchFamily="18" charset="0"/>
              </a:rPr>
              <a:t> NAC Population: 4,491 people</a:t>
            </a:r>
            <a:endParaRPr lang="ru-RU" sz="952" b="1" dirty="0">
              <a:solidFill>
                <a:prstClr val="black"/>
              </a:solidFill>
              <a:latin typeface="Times New Roman" panose="02020603050405020304" pitchFamily="18" charset="0"/>
              <a:cs typeface="Times New Roman" panose="02020603050405020304" pitchFamily="18" charset="0"/>
            </a:endParaRPr>
          </a:p>
        </p:txBody>
      </p:sp>
      <p:sp>
        <p:nvSpPr>
          <p:cNvPr id="92" name="TextBox 91">
            <a:extLst>
              <a:ext uri="{FF2B5EF4-FFF2-40B4-BE49-F238E27FC236}">
                <a16:creationId xmlns:a16="http://schemas.microsoft.com/office/drawing/2014/main" id="{CC4DE08F-62F5-AC3C-8BB6-283769B5751D}"/>
              </a:ext>
            </a:extLst>
          </p:cNvPr>
          <p:cNvSpPr txBox="1"/>
          <p:nvPr/>
        </p:nvSpPr>
        <p:spPr>
          <a:xfrm>
            <a:off x="2000250" y="6140450"/>
            <a:ext cx="1552575" cy="385763"/>
          </a:xfrm>
          <a:prstGeom prst="rect">
            <a:avLst/>
          </a:prstGeom>
          <a:solidFill>
            <a:srgbClr val="FFFF00"/>
          </a:solidFill>
        </p:spPr>
        <p:txBody>
          <a:bodyPr>
            <a:spAutoFit/>
          </a:bodyPr>
          <a:lstStyle/>
          <a:p>
            <a:pPr algn="ctr" defTabSz="822877" eaLnBrk="1" fontAlgn="auto" hangingPunct="1">
              <a:spcBef>
                <a:spcPts val="0"/>
              </a:spcBef>
              <a:spcAft>
                <a:spcPts val="0"/>
              </a:spcAft>
              <a:defRPr/>
            </a:pPr>
            <a:r>
              <a:rPr lang="en-US" sz="952" b="1" dirty="0" err="1">
                <a:solidFill>
                  <a:prstClr val="black"/>
                </a:solidFill>
                <a:latin typeface="Times New Roman" panose="02020603050405020304" pitchFamily="18" charset="0"/>
                <a:cs typeface="Times New Roman" panose="02020603050405020304" pitchFamily="18" charset="0"/>
              </a:rPr>
              <a:t>Olmazor</a:t>
            </a:r>
            <a:r>
              <a:rPr lang="en-US" sz="952" b="1" dirty="0">
                <a:solidFill>
                  <a:prstClr val="black"/>
                </a:solidFill>
                <a:latin typeface="Times New Roman" panose="02020603050405020304" pitchFamily="18" charset="0"/>
                <a:cs typeface="Times New Roman" panose="02020603050405020304" pitchFamily="18" charset="0"/>
              </a:rPr>
              <a:t> NAC </a:t>
            </a:r>
          </a:p>
          <a:p>
            <a:pPr algn="ctr" defTabSz="822877" eaLnBrk="1" fontAlgn="auto" hangingPunct="1">
              <a:spcBef>
                <a:spcPts val="0"/>
              </a:spcBef>
              <a:spcAft>
                <a:spcPts val="0"/>
              </a:spcAft>
              <a:defRPr/>
            </a:pPr>
            <a:r>
              <a:rPr lang="en-US" sz="952" b="1" dirty="0">
                <a:solidFill>
                  <a:prstClr val="black"/>
                </a:solidFill>
                <a:latin typeface="Times New Roman" panose="02020603050405020304" pitchFamily="18" charset="0"/>
                <a:cs typeface="Times New Roman" panose="02020603050405020304" pitchFamily="18" charset="0"/>
              </a:rPr>
              <a:t>Population: 5,715 people</a:t>
            </a:r>
            <a:endParaRPr lang="ru-RU" sz="952" b="1" dirty="0">
              <a:solidFill>
                <a:prstClr val="black"/>
              </a:solidFill>
              <a:latin typeface="Times New Roman" panose="02020603050405020304" pitchFamily="18" charset="0"/>
              <a:cs typeface="Times New Roman" panose="02020603050405020304" pitchFamily="18" charset="0"/>
            </a:endParaRPr>
          </a:p>
        </p:txBody>
      </p:sp>
      <p:sp>
        <p:nvSpPr>
          <p:cNvPr id="40980" name="TextBox 34">
            <a:extLst>
              <a:ext uri="{FF2B5EF4-FFF2-40B4-BE49-F238E27FC236}">
                <a16:creationId xmlns:a16="http://schemas.microsoft.com/office/drawing/2014/main" id="{FC66AAB3-A4E5-CB05-E7DE-7C64E984405A}"/>
              </a:ext>
            </a:extLst>
          </p:cNvPr>
          <p:cNvSpPr txBox="1">
            <a:spLocks noChangeArrowheads="1"/>
          </p:cNvSpPr>
          <p:nvPr/>
        </p:nvSpPr>
        <p:spPr bwMode="auto">
          <a:xfrm>
            <a:off x="6465888" y="5767388"/>
            <a:ext cx="3097212" cy="338137"/>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2232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2232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2232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2232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2232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223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223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223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223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600" b="1">
                <a:solidFill>
                  <a:srgbClr val="000000"/>
                </a:solidFill>
                <a:latin typeface="Times New Roman" panose="02020603050405020304" pitchFamily="18" charset="0"/>
                <a:cs typeface="Times New Roman" panose="02020603050405020304" pitchFamily="18" charset="0"/>
              </a:rPr>
              <a:t>Total land area: 159 hectares</a:t>
            </a:r>
            <a:endParaRPr lang="ru-RU" altLang="ru-RU" sz="1600" b="1">
              <a:solidFill>
                <a:srgbClr val="000000"/>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A78076EB-629A-A276-5DE3-A90E31960AF3}"/>
              </a:ext>
            </a:extLst>
          </p:cNvPr>
          <p:cNvSpPr txBox="1"/>
          <p:nvPr/>
        </p:nvSpPr>
        <p:spPr>
          <a:xfrm rot="21419341">
            <a:off x="2881313" y="4616450"/>
            <a:ext cx="1338262" cy="533400"/>
          </a:xfrm>
          <a:prstGeom prst="rect">
            <a:avLst/>
          </a:prstGeom>
          <a:solidFill>
            <a:srgbClr val="99FFCC"/>
          </a:solidFill>
        </p:spPr>
        <p:txBody>
          <a:bodyPr>
            <a:spAutoFit/>
          </a:bodyPr>
          <a:lstStyle/>
          <a:p>
            <a:pPr algn="ctr" defTabSz="822877" eaLnBrk="1" fontAlgn="auto" hangingPunct="1">
              <a:spcBef>
                <a:spcPts val="0"/>
              </a:spcBef>
              <a:spcAft>
                <a:spcPts val="0"/>
              </a:spcAft>
              <a:defRPr/>
            </a:pPr>
            <a:r>
              <a:rPr lang="en-US" sz="952" b="1" dirty="0">
                <a:solidFill>
                  <a:prstClr val="black"/>
                </a:solidFill>
                <a:latin typeface="Times New Roman" panose="02020603050405020304" pitchFamily="18" charset="0"/>
                <a:cs typeface="Times New Roman" panose="02020603050405020304" pitchFamily="18" charset="0"/>
              </a:rPr>
              <a:t>Production of medical biopreparations (China)</a:t>
            </a:r>
            <a:endParaRPr lang="ru-RU" sz="952" b="1" dirty="0">
              <a:solidFill>
                <a:prstClr val="black"/>
              </a:solidFill>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D16D0EAF-44F8-079B-A18A-9F890C223188}"/>
              </a:ext>
            </a:extLst>
          </p:cNvPr>
          <p:cNvSpPr txBox="1"/>
          <p:nvPr/>
        </p:nvSpPr>
        <p:spPr>
          <a:xfrm rot="21419341">
            <a:off x="3954463" y="3811588"/>
            <a:ext cx="1336675" cy="554037"/>
          </a:xfrm>
          <a:prstGeom prst="rect">
            <a:avLst/>
          </a:prstGeom>
          <a:solidFill>
            <a:srgbClr val="99FFCC"/>
          </a:solidFill>
        </p:spPr>
        <p:txBody>
          <a:bodyPr>
            <a:spAutoFit/>
          </a:bodyPr>
          <a:lstStyle/>
          <a:p>
            <a:pPr algn="ctr" defTabSz="822877" eaLnBrk="1" fontAlgn="auto" hangingPunct="1">
              <a:spcBef>
                <a:spcPts val="0"/>
              </a:spcBef>
              <a:spcAft>
                <a:spcPts val="0"/>
              </a:spcAft>
              <a:defRPr/>
            </a:pPr>
            <a:r>
              <a:rPr lang="en-US" sz="1000" b="1" dirty="0">
                <a:latin typeface="Times New Roman" panose="02020603050405020304" pitchFamily="18" charset="0"/>
                <a:cs typeface="Times New Roman" panose="02020603050405020304" pitchFamily="18" charset="0"/>
              </a:rPr>
              <a:t>Light vehicle manufacturing plant (China)</a:t>
            </a:r>
            <a:endParaRPr lang="ru-RU" sz="952" b="1" dirty="0">
              <a:solidFill>
                <a:prstClr val="black"/>
              </a:solidFill>
              <a:latin typeface="Times New Roman" panose="02020603050405020304" pitchFamily="18" charset="0"/>
              <a:cs typeface="Times New Roman" panose="02020603050405020304" pitchFamily="18" charset="0"/>
            </a:endParaRPr>
          </a:p>
        </p:txBody>
      </p:sp>
      <p:pic>
        <p:nvPicPr>
          <p:cNvPr id="40983" name="Рисунок 1">
            <a:extLst>
              <a:ext uri="{FF2B5EF4-FFF2-40B4-BE49-F238E27FC236}">
                <a16:creationId xmlns:a16="http://schemas.microsoft.com/office/drawing/2014/main" id="{749DDB43-14AC-BC54-41AC-C74CCA36924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68825" y="642938"/>
            <a:ext cx="11763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id="{79722702-4F33-F621-0359-3970F7FED213}"/>
              </a:ext>
            </a:extLst>
          </p:cNvPr>
          <p:cNvSpPr txBox="1"/>
          <p:nvPr/>
        </p:nvSpPr>
        <p:spPr>
          <a:xfrm>
            <a:off x="4314825" y="1243013"/>
            <a:ext cx="1865313" cy="400050"/>
          </a:xfrm>
          <a:prstGeom prst="rect">
            <a:avLst/>
          </a:prstGeom>
          <a:solidFill>
            <a:srgbClr val="99FFCC"/>
          </a:solidFill>
        </p:spPr>
        <p:txBody>
          <a:bodyPr>
            <a:spAutoFit/>
          </a:bodyPr>
          <a:lstStyle/>
          <a:p>
            <a:pPr algn="ctr" defTabSz="822877" eaLnBrk="1" fontAlgn="auto" hangingPunct="1">
              <a:spcBef>
                <a:spcPts val="0"/>
              </a:spcBef>
              <a:spcAft>
                <a:spcPts val="0"/>
              </a:spcAft>
              <a:defRPr/>
            </a:pPr>
            <a:r>
              <a:rPr lang="en-US" sz="1000" b="1" dirty="0">
                <a:latin typeface="Times New Roman" panose="02020603050405020304" pitchFamily="18" charset="0"/>
                <a:cs typeface="Times New Roman" panose="02020603050405020304" pitchFamily="18" charset="0"/>
              </a:rPr>
              <a:t>500 MW wind power station (China)</a:t>
            </a:r>
            <a:endParaRPr lang="ru-RU" sz="952" b="1" dirty="0">
              <a:solidFill>
                <a:prstClr val="black"/>
              </a:solidFill>
              <a:latin typeface="Times New Roman" panose="02020603050405020304" pitchFamily="18" charset="0"/>
              <a:cs typeface="Times New Roman" panose="02020603050405020304" pitchFamily="18" charset="0"/>
            </a:endParaRPr>
          </a:p>
        </p:txBody>
      </p:sp>
      <p:sp>
        <p:nvSpPr>
          <p:cNvPr id="40985" name="TextBox 24">
            <a:extLst>
              <a:ext uri="{FF2B5EF4-FFF2-40B4-BE49-F238E27FC236}">
                <a16:creationId xmlns:a16="http://schemas.microsoft.com/office/drawing/2014/main" id="{C3586761-3324-7593-BA9D-01802DC1F9A3}"/>
              </a:ext>
            </a:extLst>
          </p:cNvPr>
          <p:cNvSpPr txBox="1">
            <a:spLocks noChangeArrowheads="1"/>
          </p:cNvSpPr>
          <p:nvPr/>
        </p:nvSpPr>
        <p:spPr bwMode="auto">
          <a:xfrm>
            <a:off x="127000" y="3141663"/>
            <a:ext cx="817563" cy="461962"/>
          </a:xfrm>
          <a:prstGeom prst="rect">
            <a:avLst/>
          </a:prstGeom>
          <a:solidFill>
            <a:srgbClr val="99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2232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2232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2232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2232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2232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223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223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223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223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Z" sz="800">
                <a:latin typeface="Times New Roman" panose="02020603050405020304" pitchFamily="18" charset="0"/>
                <a:cs typeface="Times New Roman" panose="02020603050405020304" pitchFamily="18" charset="0"/>
              </a:rPr>
              <a:t>Modern greenhouse (Kazakhstan)</a:t>
            </a:r>
            <a:endParaRPr lang="ru-RU" altLang="ru-RU" sz="700" b="1">
              <a:solidFill>
                <a:srgbClr val="000000"/>
              </a:solidFill>
              <a:latin typeface="Times New Roman" panose="02020603050405020304" pitchFamily="18" charset="0"/>
              <a:cs typeface="Times New Roman" panose="02020603050405020304" pitchFamily="18" charset="0"/>
            </a:endParaRPr>
          </a:p>
        </p:txBody>
      </p:sp>
      <p:cxnSp>
        <p:nvCxnSpPr>
          <p:cNvPr id="4" name="Прямая со стрелкой 3">
            <a:extLst>
              <a:ext uri="{FF2B5EF4-FFF2-40B4-BE49-F238E27FC236}">
                <a16:creationId xmlns:a16="http://schemas.microsoft.com/office/drawing/2014/main" id="{55586099-9C85-C67D-CBB4-F3C30FDD5C8C}"/>
              </a:ext>
            </a:extLst>
          </p:cNvPr>
          <p:cNvCxnSpPr>
            <a:cxnSpLocks/>
          </p:cNvCxnSpPr>
          <p:nvPr/>
        </p:nvCxnSpPr>
        <p:spPr>
          <a:xfrm flipV="1">
            <a:off x="3152775" y="1763713"/>
            <a:ext cx="4032250" cy="1768475"/>
          </a:xfrm>
          <a:prstGeom prst="straightConnector1">
            <a:avLst/>
          </a:prstGeom>
          <a:ln>
            <a:headEnd type="triangle"/>
            <a:tailEnd type="triangle"/>
          </a:ln>
        </p:spPr>
        <p:style>
          <a:lnRef idx="3">
            <a:schemeClr val="accent6"/>
          </a:lnRef>
          <a:fillRef idx="0">
            <a:schemeClr val="accent6"/>
          </a:fillRef>
          <a:effectRef idx="2">
            <a:schemeClr val="accent6"/>
          </a:effectRef>
          <a:fontRef idx="minor">
            <a:schemeClr val="tx1"/>
          </a:fontRef>
        </p:style>
      </p:cxnSp>
      <p:sp>
        <p:nvSpPr>
          <p:cNvPr id="40987" name="TextBox 30">
            <a:extLst>
              <a:ext uri="{FF2B5EF4-FFF2-40B4-BE49-F238E27FC236}">
                <a16:creationId xmlns:a16="http://schemas.microsoft.com/office/drawing/2014/main" id="{3170A518-2B1A-14AB-801A-69E7E3EF22C5}"/>
              </a:ext>
            </a:extLst>
          </p:cNvPr>
          <p:cNvSpPr txBox="1">
            <a:spLocks noChangeArrowheads="1"/>
          </p:cNvSpPr>
          <p:nvPr/>
        </p:nvSpPr>
        <p:spPr bwMode="auto">
          <a:xfrm rot="-1373396">
            <a:off x="3924300" y="2584450"/>
            <a:ext cx="1433513" cy="2159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2232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2232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2232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2232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2232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223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223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223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223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Z" sz="800" b="1">
                <a:latin typeface="Times New Roman" panose="02020603050405020304" pitchFamily="18" charset="0"/>
                <a:cs typeface="Times New Roman" panose="02020603050405020304" pitchFamily="18" charset="0"/>
              </a:rPr>
              <a:t>Main gas pipeline</a:t>
            </a:r>
            <a:endParaRPr lang="ru-RU" altLang="ru-RU" sz="900" b="1">
              <a:solidFill>
                <a:srgbClr val="C00000"/>
              </a:solidFill>
              <a:latin typeface="Times New Roman" panose="02020603050405020304" pitchFamily="18" charset="0"/>
              <a:cs typeface="Times New Roman" panose="02020603050405020304" pitchFamily="18" charset="0"/>
            </a:endParaRPr>
          </a:p>
        </p:txBody>
      </p:sp>
      <p:cxnSp>
        <p:nvCxnSpPr>
          <p:cNvPr id="10" name="Прямая со стрелкой 9">
            <a:extLst>
              <a:ext uri="{FF2B5EF4-FFF2-40B4-BE49-F238E27FC236}">
                <a16:creationId xmlns:a16="http://schemas.microsoft.com/office/drawing/2014/main" id="{A2FA2F66-EB57-7C0A-DF22-70419267472D}"/>
              </a:ext>
            </a:extLst>
          </p:cNvPr>
          <p:cNvCxnSpPr>
            <a:cxnSpLocks/>
          </p:cNvCxnSpPr>
          <p:nvPr/>
        </p:nvCxnSpPr>
        <p:spPr>
          <a:xfrm flipV="1">
            <a:off x="176213" y="1231900"/>
            <a:ext cx="9169400" cy="4432300"/>
          </a:xfrm>
          <a:prstGeom prst="straightConnector1">
            <a:avLst/>
          </a:prstGeom>
          <a:ln>
            <a:headEnd type="triangle"/>
            <a:tailEnd type="triangle"/>
          </a:ln>
        </p:spPr>
        <p:style>
          <a:lnRef idx="2">
            <a:schemeClr val="accent3"/>
          </a:lnRef>
          <a:fillRef idx="0">
            <a:schemeClr val="accent3"/>
          </a:fillRef>
          <a:effectRef idx="1">
            <a:schemeClr val="accent3"/>
          </a:effectRef>
          <a:fontRef idx="minor">
            <a:schemeClr val="tx1"/>
          </a:fontRef>
        </p:style>
      </p:cxnSp>
      <p:sp>
        <p:nvSpPr>
          <p:cNvPr id="40989" name="TextBox 36">
            <a:extLst>
              <a:ext uri="{FF2B5EF4-FFF2-40B4-BE49-F238E27FC236}">
                <a16:creationId xmlns:a16="http://schemas.microsoft.com/office/drawing/2014/main" id="{16B9BCA0-CD4D-D9C9-F322-BB687DFC79DF}"/>
              </a:ext>
            </a:extLst>
          </p:cNvPr>
          <p:cNvSpPr txBox="1">
            <a:spLocks noChangeArrowheads="1"/>
          </p:cNvSpPr>
          <p:nvPr/>
        </p:nvSpPr>
        <p:spPr bwMode="auto">
          <a:xfrm rot="-1525109">
            <a:off x="2987675" y="3738563"/>
            <a:ext cx="1228725" cy="230187"/>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22325">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22325">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2232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22325">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22325">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223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223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223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2232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900" b="1">
                <a:solidFill>
                  <a:srgbClr val="C00000"/>
                </a:solidFill>
                <a:latin typeface="Times New Roman" panose="02020603050405020304" pitchFamily="18" charset="0"/>
                <a:cs typeface="Times New Roman" panose="02020603050405020304" pitchFamily="18" charset="0"/>
              </a:rPr>
              <a:t>Internet network</a:t>
            </a:r>
            <a:endParaRPr lang="ru-RU" altLang="ru-RU" sz="900" b="1">
              <a:solidFill>
                <a:srgbClr val="C00000"/>
              </a:solidFill>
              <a:latin typeface="Times New Roman" panose="02020603050405020304" pitchFamily="18" charset="0"/>
              <a:cs typeface="Times New Roman" panose="02020603050405020304" pitchFamily="18" charset="0"/>
            </a:endParaRPr>
          </a:p>
        </p:txBody>
      </p:sp>
    </p:spTree>
  </p:cSld>
  <p:clrMapOvr>
    <a:overrideClrMapping bg1="lt1" tx1="dk1" bg2="lt2" tx2="dk2" accent1="accent1" accent2="accent2" accent3="accent3" accent4="accent4" accent5="accent5" accent6="accent6" hlink="hlink" folHlink="folHlink"/>
  </p:clrMapOvr>
  <p:transition spd="slow" advTm="4000">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6AA930D-0F3B-A7E7-86F7-A51615E7C931}"/>
              </a:ext>
            </a:extLst>
          </p:cNvPr>
          <p:cNvSpPr>
            <a:spLocks noGrp="1"/>
          </p:cNvSpPr>
          <p:nvPr>
            <p:ph type="ctrTitle"/>
          </p:nvPr>
        </p:nvSpPr>
        <p:spPr>
          <a:xfrm>
            <a:off x="381000" y="-3175"/>
            <a:ext cx="9144000" cy="479425"/>
          </a:xfrm>
          <a:solidFill>
            <a:schemeClr val="accent6">
              <a:lumMod val="60000"/>
              <a:lumOff val="40000"/>
            </a:schemeClr>
          </a:solidFill>
        </p:spPr>
        <p:style>
          <a:lnRef idx="2">
            <a:schemeClr val="accent5"/>
          </a:lnRef>
          <a:fillRef idx="1">
            <a:schemeClr val="lt1"/>
          </a:fillRef>
          <a:effectRef idx="0">
            <a:schemeClr val="accent5"/>
          </a:effectRef>
          <a:fontRef idx="minor">
            <a:schemeClr val="dk1"/>
          </a:fontRef>
        </p:style>
        <p:txBody>
          <a:bodyPr>
            <a:noAutofit/>
          </a:bodyPr>
          <a:lstStyle/>
          <a:p>
            <a:pPr>
              <a:defRPr/>
            </a:pPr>
            <a:r>
              <a:rPr lang="en-US" altLang="ru-RU" sz="2400" b="1" dirty="0">
                <a:solidFill>
                  <a:srgbClr val="000000"/>
                </a:solidFill>
                <a:latin typeface="Times New Roman" panose="02020603050405020304" pitchFamily="18" charset="0"/>
                <a:cs typeface="Calibri" panose="020F0502020204030204" pitchFamily="34" charset="0"/>
              </a:rPr>
              <a:t>Possibilities of growing and processing potatoes</a:t>
            </a:r>
            <a:endParaRPr lang="ru-RU" altLang="ru-RU" sz="2200" b="1" dirty="0">
              <a:solidFill>
                <a:schemeClr val="tx2"/>
              </a:solidFill>
              <a:latin typeface="Times New Roman" panose="02020603050405020304" pitchFamily="18" charset="0"/>
              <a:cs typeface="Times New Roman" panose="02020603050405020304" pitchFamily="18" charset="0"/>
            </a:endParaRPr>
          </a:p>
        </p:txBody>
      </p:sp>
      <p:sp>
        <p:nvSpPr>
          <p:cNvPr id="60419" name="AutoShape 2" descr="ÐÐ°ÑÑÐ¸Ð½ÐºÐ¸ Ð¿Ð¾ Ð·Ð°Ð¿ÑÐ¾ÑÑ Ð½Ð°ÑÐµÐ»ÐµÐ½Ð¸Ðµ">
            <a:extLst>
              <a:ext uri="{FF2B5EF4-FFF2-40B4-BE49-F238E27FC236}">
                <a16:creationId xmlns:a16="http://schemas.microsoft.com/office/drawing/2014/main" id="{1B0FEA92-C506-C371-0C63-A173A6F98DDF}"/>
              </a:ext>
            </a:extLst>
          </p:cNvPr>
          <p:cNvSpPr>
            <a:spLocks noChangeAspect="1" noChangeArrowheads="1"/>
          </p:cNvSpPr>
          <p:nvPr/>
        </p:nvSpPr>
        <p:spPr bwMode="auto">
          <a:xfrm>
            <a:off x="536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solidFill>
                <a:srgbClr val="000000"/>
              </a:solidFill>
            </a:endParaRPr>
          </a:p>
        </p:txBody>
      </p:sp>
      <p:sp>
        <p:nvSpPr>
          <p:cNvPr id="60420" name="AutoShape 4" descr="ÐÐ°ÑÑÐ¸Ð½ÐºÐ¸ Ð¿Ð¾ Ð·Ð°Ð¿ÑÐ¾ÑÑ Ð½Ð°ÑÐµÐ»ÐµÐ½Ð¸Ðµ">
            <a:extLst>
              <a:ext uri="{FF2B5EF4-FFF2-40B4-BE49-F238E27FC236}">
                <a16:creationId xmlns:a16="http://schemas.microsoft.com/office/drawing/2014/main" id="{7081ADCE-7043-03C5-5EE8-DC63CECFF570}"/>
              </a:ext>
            </a:extLst>
          </p:cNvPr>
          <p:cNvSpPr>
            <a:spLocks noChangeAspect="1" noChangeArrowheads="1"/>
          </p:cNvSpPr>
          <p:nvPr/>
        </p:nvSpPr>
        <p:spPr bwMode="auto">
          <a:xfrm>
            <a:off x="536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solidFill>
                <a:srgbClr val="000000"/>
              </a:solidFill>
            </a:endParaRPr>
          </a:p>
        </p:txBody>
      </p:sp>
      <p:sp>
        <p:nvSpPr>
          <p:cNvPr id="23" name="Скругленный прямоугольник 22">
            <a:extLst>
              <a:ext uri="{FF2B5EF4-FFF2-40B4-BE49-F238E27FC236}">
                <a16:creationId xmlns:a16="http://schemas.microsoft.com/office/drawing/2014/main" id="{2288FDEA-275A-2787-B7CF-4BD6D1F76054}"/>
              </a:ext>
            </a:extLst>
          </p:cNvPr>
          <p:cNvSpPr/>
          <p:nvPr/>
        </p:nvSpPr>
        <p:spPr>
          <a:xfrm>
            <a:off x="560512" y="1340768"/>
            <a:ext cx="3960440" cy="2780010"/>
          </a:xfrm>
          <a:prstGeom prst="roundRect">
            <a:avLst/>
          </a:prstGeom>
          <a:solidFill>
            <a:schemeClr val="accent6">
              <a:lumMod val="20000"/>
              <a:lumOff val="80000"/>
            </a:schemeClr>
          </a:solidFill>
          <a:ln>
            <a:solidFill>
              <a:srgbClr val="FF0000"/>
            </a:solidFill>
          </a:ln>
        </p:spPr>
        <p:style>
          <a:lnRef idx="0">
            <a:schemeClr val="accent1"/>
          </a:lnRef>
          <a:fillRef idx="3">
            <a:schemeClr val="accent1"/>
          </a:fillRef>
          <a:effectRef idx="3">
            <a:schemeClr val="accent1"/>
          </a:effectRef>
          <a:fontRef idx="minor">
            <a:schemeClr val="lt1"/>
          </a:fontRef>
        </p:style>
        <p:txBody>
          <a:bodyPr/>
          <a:lstStyle/>
          <a:p>
            <a:pPr>
              <a:defRPr/>
            </a:pPr>
            <a:r>
              <a:rPr lang="en-US" altLang="ru-RU" sz="1400" b="1" dirty="0">
                <a:solidFill>
                  <a:prstClr val="black"/>
                </a:solidFill>
                <a:latin typeface="Times New Roman" panose="02020603050405020304" pitchFamily="18" charset="0"/>
                <a:cs typeface="Times New Roman" panose="02020603050405020304" pitchFamily="18" charset="0"/>
              </a:rPr>
              <a:t>Potatoes are considered a staple food and are widely grown in Uzbekistan, especially with more than 15 varieties available. The vegetation period ranges from 70 to 130 days. Depending on the duration of the growing period, potatoes are divided into early varieties with a growing period of 70-80 days, mid-season varieties with a growing period of 90-100 days, and late varieties with a growing period of 120-130 days.</a:t>
            </a:r>
            <a:endParaRPr lang="ru-RU" sz="1400" b="1" dirty="0">
              <a:solidFill>
                <a:srgbClr val="44546A">
                  <a:lumMod val="50000"/>
                </a:srgbClr>
              </a:solidFill>
              <a:latin typeface="Times New Roman" pitchFamily="18" charset="0"/>
              <a:cs typeface="Times New Roman" pitchFamily="18" charset="0"/>
            </a:endParaRPr>
          </a:p>
        </p:txBody>
      </p:sp>
      <p:sp>
        <p:nvSpPr>
          <p:cNvPr id="31" name="Скругленный прямоугольник 43">
            <a:extLst>
              <a:ext uri="{FF2B5EF4-FFF2-40B4-BE49-F238E27FC236}">
                <a16:creationId xmlns:a16="http://schemas.microsoft.com/office/drawing/2014/main" id="{B67A50B4-BC96-FB62-D1A5-793D3F90812E}"/>
              </a:ext>
            </a:extLst>
          </p:cNvPr>
          <p:cNvSpPr/>
          <p:nvPr/>
        </p:nvSpPr>
        <p:spPr>
          <a:xfrm>
            <a:off x="2864768" y="620688"/>
            <a:ext cx="3960440" cy="432048"/>
          </a:xfrm>
          <a:prstGeom prst="roundRect">
            <a:avLst/>
          </a:prstGeom>
          <a:solidFill>
            <a:schemeClr val="accent6">
              <a:lumMod val="20000"/>
              <a:lumOff val="80000"/>
            </a:schemeClr>
          </a:solidFill>
          <a:ln>
            <a:solidFill>
              <a:srgbClr val="FF0000"/>
            </a:solidFill>
          </a:ln>
        </p:spPr>
        <p:style>
          <a:lnRef idx="0">
            <a:schemeClr val="accent1"/>
          </a:lnRef>
          <a:fillRef idx="3">
            <a:schemeClr val="accent1"/>
          </a:fillRef>
          <a:effectRef idx="3">
            <a:schemeClr val="accent1"/>
          </a:effectRef>
          <a:fontRef idx="minor">
            <a:schemeClr val="lt1"/>
          </a:fontRef>
        </p:style>
        <p:txBody>
          <a:bodyPr/>
          <a:lstStyle/>
          <a:p>
            <a:pPr algn="ctr" eaLnBrk="1" fontAlgn="auto" hangingPunct="1">
              <a:spcBef>
                <a:spcPts val="0"/>
              </a:spcBef>
              <a:spcAft>
                <a:spcPts val="0"/>
              </a:spcAft>
              <a:defRPr/>
            </a:pPr>
            <a:r>
              <a:rPr lang="en-US" altLang="ru-RU" b="1" dirty="0">
                <a:solidFill>
                  <a:prstClr val="black"/>
                </a:solidFill>
                <a:latin typeface="Times New Roman" panose="02020603050405020304" pitchFamily="18" charset="0"/>
                <a:cs typeface="Times New Roman" panose="02020603050405020304" pitchFamily="18" charset="0"/>
              </a:rPr>
              <a:t>Existing potential of the area</a:t>
            </a:r>
            <a:endParaRPr lang="ru-RU" b="1" dirty="0">
              <a:solidFill>
                <a:prstClr val="black"/>
              </a:solidFill>
              <a:latin typeface="Times New Roman" pitchFamily="18" charset="0"/>
              <a:cs typeface="Times New Roman" pitchFamily="18" charset="0"/>
            </a:endParaRPr>
          </a:p>
        </p:txBody>
      </p:sp>
      <p:sp>
        <p:nvSpPr>
          <p:cNvPr id="3" name="Стрелка: вниз 2">
            <a:extLst>
              <a:ext uri="{FF2B5EF4-FFF2-40B4-BE49-F238E27FC236}">
                <a16:creationId xmlns:a16="http://schemas.microsoft.com/office/drawing/2014/main" id="{4CD7D622-77BB-AA35-29FD-47D12BAC0B3E}"/>
              </a:ext>
            </a:extLst>
          </p:cNvPr>
          <p:cNvSpPr/>
          <p:nvPr/>
        </p:nvSpPr>
        <p:spPr>
          <a:xfrm>
            <a:off x="3296816" y="1052737"/>
            <a:ext cx="268608" cy="276205"/>
          </a:xfrm>
          <a:prstGeom prst="downArrow">
            <a:avLst/>
          </a:prstGeom>
          <a:solidFill>
            <a:schemeClr val="accent2"/>
          </a:solidFill>
        </p:spPr>
        <p:style>
          <a:lnRef idx="0">
            <a:schemeClr val="accent1"/>
          </a:lnRef>
          <a:fillRef idx="3">
            <a:schemeClr val="accent1"/>
          </a:fillRef>
          <a:effectRef idx="3">
            <a:schemeClr val="accent1"/>
          </a:effectRef>
          <a:fontRef idx="minor">
            <a:schemeClr val="lt1"/>
          </a:fontRef>
        </p:style>
        <p:txBody>
          <a:bodyPr/>
          <a:lstStyle/>
          <a:p>
            <a:pPr algn="ctr" eaLnBrk="1" fontAlgn="auto" hangingPunct="1">
              <a:spcBef>
                <a:spcPts val="0"/>
              </a:spcBef>
              <a:spcAft>
                <a:spcPts val="0"/>
              </a:spcAft>
              <a:defRPr/>
            </a:pPr>
            <a:endParaRPr lang="ru-RU" sz="1400" b="1">
              <a:solidFill>
                <a:srgbClr val="44546A">
                  <a:lumMod val="50000"/>
                </a:srgbClr>
              </a:solidFill>
              <a:latin typeface="Times New Roman" pitchFamily="18" charset="0"/>
              <a:cs typeface="Times New Roman" pitchFamily="18" charset="0"/>
            </a:endParaRPr>
          </a:p>
        </p:txBody>
      </p:sp>
      <p:sp>
        <p:nvSpPr>
          <p:cNvPr id="14" name="Скругленный прямоугольник 22">
            <a:extLst>
              <a:ext uri="{FF2B5EF4-FFF2-40B4-BE49-F238E27FC236}">
                <a16:creationId xmlns:a16="http://schemas.microsoft.com/office/drawing/2014/main" id="{9C4D7F0E-E824-0E3E-26D1-92689A03911A}"/>
              </a:ext>
            </a:extLst>
          </p:cNvPr>
          <p:cNvSpPr/>
          <p:nvPr/>
        </p:nvSpPr>
        <p:spPr>
          <a:xfrm>
            <a:off x="4808984" y="1340768"/>
            <a:ext cx="4464496" cy="2780010"/>
          </a:xfrm>
          <a:prstGeom prst="roundRect">
            <a:avLst/>
          </a:prstGeom>
          <a:solidFill>
            <a:schemeClr val="accent6">
              <a:lumMod val="20000"/>
              <a:lumOff val="80000"/>
            </a:schemeClr>
          </a:solidFill>
          <a:ln>
            <a:solidFill>
              <a:srgbClr val="FF0000"/>
            </a:solidFill>
          </a:ln>
        </p:spPr>
        <p:style>
          <a:lnRef idx="0">
            <a:schemeClr val="accent1"/>
          </a:lnRef>
          <a:fillRef idx="3">
            <a:schemeClr val="accent1"/>
          </a:fillRef>
          <a:effectRef idx="3">
            <a:schemeClr val="accent1"/>
          </a:effectRef>
          <a:fontRef idx="minor">
            <a:schemeClr val="lt1"/>
          </a:fontRef>
        </p:style>
        <p:txBody>
          <a:bodyPr/>
          <a:lstStyle/>
          <a:p>
            <a:pPr eaLnBrk="1" fontAlgn="auto" hangingPunct="1">
              <a:spcBef>
                <a:spcPts val="0"/>
              </a:spcBef>
              <a:spcAft>
                <a:spcPts val="0"/>
              </a:spcAft>
              <a:defRPr/>
            </a:pPr>
            <a:r>
              <a:rPr lang="en-US" altLang="ru-RU" sz="1300" b="1" dirty="0">
                <a:solidFill>
                  <a:srgbClr val="202124"/>
                </a:solidFill>
                <a:latin typeface="Times New Roman" panose="02020603050405020304" pitchFamily="18" charset="0"/>
                <a:cs typeface="Times New Roman" panose="02020603050405020304" pitchFamily="18" charset="0"/>
              </a:rPr>
              <a:t>The total irrigated arable land in </a:t>
            </a:r>
            <a:r>
              <a:rPr lang="en-US" altLang="ru-RU" sz="1300" b="1" dirty="0" err="1">
                <a:solidFill>
                  <a:srgbClr val="202124"/>
                </a:solidFill>
                <a:latin typeface="Times New Roman" panose="02020603050405020304" pitchFamily="18" charset="0"/>
                <a:cs typeface="Times New Roman" panose="02020603050405020304" pitchFamily="18" charset="0"/>
              </a:rPr>
              <a:t>Bulungur</a:t>
            </a:r>
            <a:r>
              <a:rPr lang="en-US" altLang="ru-RU" sz="1300" b="1" dirty="0">
                <a:solidFill>
                  <a:srgbClr val="202124"/>
                </a:solidFill>
                <a:latin typeface="Times New Roman" panose="02020603050405020304" pitchFamily="18" charset="0"/>
                <a:cs typeface="Times New Roman" panose="02020603050405020304" pitchFamily="18" charset="0"/>
              </a:rPr>
              <a:t> District is 15,637 hectares, with an average annual</a:t>
            </a:r>
          </a:p>
          <a:p>
            <a:pPr eaLnBrk="1" fontAlgn="auto" hangingPunct="1">
              <a:spcBef>
                <a:spcPts val="0"/>
              </a:spcBef>
              <a:spcAft>
                <a:spcPts val="0"/>
              </a:spcAft>
              <a:defRPr/>
            </a:pPr>
            <a:r>
              <a:rPr lang="en-US" altLang="ru-RU" sz="1300" b="1" dirty="0">
                <a:solidFill>
                  <a:srgbClr val="202124"/>
                </a:solidFill>
                <a:latin typeface="Times New Roman" panose="02020603050405020304" pitchFamily="18" charset="0"/>
                <a:cs typeface="Times New Roman" panose="02020603050405020304" pitchFamily="18" charset="0"/>
              </a:rPr>
              <a:t>Spring potatoes are planted on 5.2 thousand hectares and autumn potatoes on 3.5 thousand hectares. Arizona, Evolution, Picasso, </a:t>
            </a:r>
            <a:r>
              <a:rPr lang="en-US" altLang="ru-RU" sz="1300" b="1" dirty="0" err="1">
                <a:solidFill>
                  <a:srgbClr val="202124"/>
                </a:solidFill>
                <a:latin typeface="Times New Roman" panose="02020603050405020304" pitchFamily="18" charset="0"/>
                <a:cs typeface="Times New Roman" panose="02020603050405020304" pitchFamily="18" charset="0"/>
              </a:rPr>
              <a:t>Sante</a:t>
            </a:r>
            <a:r>
              <a:rPr lang="en-US" altLang="ru-RU" sz="1300" b="1" dirty="0">
                <a:solidFill>
                  <a:srgbClr val="202124"/>
                </a:solidFill>
                <a:latin typeface="Times New Roman" panose="02020603050405020304" pitchFamily="18" charset="0"/>
                <a:cs typeface="Times New Roman" panose="02020603050405020304" pitchFamily="18" charset="0"/>
              </a:rPr>
              <a:t>, </a:t>
            </a:r>
            <a:r>
              <a:rPr lang="en-US" altLang="ru-RU" sz="1300" b="1" dirty="0" err="1">
                <a:solidFill>
                  <a:srgbClr val="202124"/>
                </a:solidFill>
                <a:latin typeface="Times New Roman" panose="02020603050405020304" pitchFamily="18" charset="0"/>
                <a:cs typeface="Times New Roman" panose="02020603050405020304" pitchFamily="18" charset="0"/>
              </a:rPr>
              <a:t>Esmi</a:t>
            </a:r>
            <a:r>
              <a:rPr lang="en-US" altLang="ru-RU" sz="1300" b="1" dirty="0">
                <a:solidFill>
                  <a:srgbClr val="202124"/>
                </a:solidFill>
                <a:latin typeface="Times New Roman" panose="02020603050405020304" pitchFamily="18" charset="0"/>
                <a:cs typeface="Times New Roman" panose="02020603050405020304" pitchFamily="18" charset="0"/>
              </a:rPr>
              <a:t>, </a:t>
            </a:r>
            <a:r>
              <a:rPr lang="en-US" altLang="ru-RU" sz="1300" b="1" dirty="0" err="1">
                <a:solidFill>
                  <a:srgbClr val="202124"/>
                </a:solidFill>
                <a:latin typeface="Times New Roman" panose="02020603050405020304" pitchFamily="18" charset="0"/>
                <a:cs typeface="Times New Roman" panose="02020603050405020304" pitchFamily="18" charset="0"/>
              </a:rPr>
              <a:t>Savyolla</a:t>
            </a:r>
            <a:r>
              <a:rPr lang="en-US" altLang="ru-RU" sz="1300" b="1" dirty="0">
                <a:solidFill>
                  <a:srgbClr val="202124"/>
                </a:solidFill>
                <a:latin typeface="Times New Roman" panose="02020603050405020304" pitchFamily="18" charset="0"/>
                <a:cs typeface="Times New Roman" panose="02020603050405020304" pitchFamily="18" charset="0"/>
              </a:rPr>
              <a:t> and other potato varieties are grown in the district. The positive aspect of these varieties is that they are suitable for the soil-climatic conditions of the district and have high productivity.</a:t>
            </a:r>
          </a:p>
          <a:p>
            <a:pPr eaLnBrk="1" fontAlgn="auto" hangingPunct="1">
              <a:spcBef>
                <a:spcPts val="0"/>
              </a:spcBef>
              <a:spcAft>
                <a:spcPts val="0"/>
              </a:spcAft>
              <a:defRPr/>
            </a:pPr>
            <a:r>
              <a:rPr lang="en-US" altLang="ru-RU" sz="1300" b="1" dirty="0">
                <a:solidFill>
                  <a:srgbClr val="202124"/>
                </a:solidFill>
                <a:latin typeface="Times New Roman" panose="02020603050405020304" pitchFamily="18" charset="0"/>
                <a:cs typeface="Times New Roman" panose="02020603050405020304" pitchFamily="18" charset="0"/>
              </a:rPr>
              <a:t>Average yield is 260-280 thousand tons per year from 300-600 quintals. This area accounts for 55-60 percent of the total potato harvest.</a:t>
            </a:r>
            <a:endParaRPr lang="ru-RU" sz="1300" b="1" dirty="0">
              <a:solidFill>
                <a:srgbClr val="44546A">
                  <a:lumMod val="50000"/>
                </a:srgbClr>
              </a:solidFill>
              <a:latin typeface="Times New Roman" pitchFamily="18" charset="0"/>
              <a:cs typeface="Times New Roman" pitchFamily="18" charset="0"/>
            </a:endParaRPr>
          </a:p>
        </p:txBody>
      </p:sp>
      <p:sp>
        <p:nvSpPr>
          <p:cNvPr id="24" name="Стрелка: вниз 23">
            <a:extLst>
              <a:ext uri="{FF2B5EF4-FFF2-40B4-BE49-F238E27FC236}">
                <a16:creationId xmlns:a16="http://schemas.microsoft.com/office/drawing/2014/main" id="{ABA6BA37-0548-6936-A6E9-5FCAB8672E45}"/>
              </a:ext>
            </a:extLst>
          </p:cNvPr>
          <p:cNvSpPr/>
          <p:nvPr/>
        </p:nvSpPr>
        <p:spPr>
          <a:xfrm>
            <a:off x="6969224" y="4149080"/>
            <a:ext cx="268608" cy="360040"/>
          </a:xfrm>
          <a:prstGeom prst="downArrow">
            <a:avLst/>
          </a:prstGeom>
          <a:solidFill>
            <a:schemeClr val="accent2"/>
          </a:solidFill>
        </p:spPr>
        <p:style>
          <a:lnRef idx="0">
            <a:schemeClr val="accent1"/>
          </a:lnRef>
          <a:fillRef idx="3">
            <a:schemeClr val="accent1"/>
          </a:fillRef>
          <a:effectRef idx="3">
            <a:schemeClr val="accent1"/>
          </a:effectRef>
          <a:fontRef idx="minor">
            <a:schemeClr val="lt1"/>
          </a:fontRef>
        </p:style>
        <p:txBody>
          <a:bodyPr/>
          <a:lstStyle/>
          <a:p>
            <a:pPr algn="ctr" eaLnBrk="1" fontAlgn="auto" hangingPunct="1">
              <a:spcBef>
                <a:spcPts val="0"/>
              </a:spcBef>
              <a:spcAft>
                <a:spcPts val="0"/>
              </a:spcAft>
              <a:defRPr/>
            </a:pPr>
            <a:endParaRPr lang="ru-RU" sz="1400" b="1">
              <a:solidFill>
                <a:srgbClr val="44546A">
                  <a:lumMod val="50000"/>
                </a:srgbClr>
              </a:solidFill>
              <a:latin typeface="Times New Roman" pitchFamily="18" charset="0"/>
              <a:cs typeface="Times New Roman" pitchFamily="18" charset="0"/>
            </a:endParaRPr>
          </a:p>
        </p:txBody>
      </p:sp>
      <p:sp>
        <p:nvSpPr>
          <p:cNvPr id="25" name="Скругленный прямоугольник 22">
            <a:extLst>
              <a:ext uri="{FF2B5EF4-FFF2-40B4-BE49-F238E27FC236}">
                <a16:creationId xmlns:a16="http://schemas.microsoft.com/office/drawing/2014/main" id="{E824304A-CBDA-7019-BBA5-CBA00506AA1F}"/>
              </a:ext>
            </a:extLst>
          </p:cNvPr>
          <p:cNvSpPr/>
          <p:nvPr/>
        </p:nvSpPr>
        <p:spPr>
          <a:xfrm>
            <a:off x="4808984" y="4509120"/>
            <a:ext cx="4464497" cy="2016224"/>
          </a:xfrm>
          <a:prstGeom prst="roundRect">
            <a:avLst/>
          </a:prstGeom>
          <a:solidFill>
            <a:schemeClr val="accent6">
              <a:lumMod val="20000"/>
              <a:lumOff val="80000"/>
            </a:schemeClr>
          </a:solidFill>
          <a:ln>
            <a:solidFill>
              <a:srgbClr val="FF0000"/>
            </a:solidFill>
          </a:ln>
        </p:spPr>
        <p:style>
          <a:lnRef idx="0">
            <a:schemeClr val="accent1"/>
          </a:lnRef>
          <a:fillRef idx="3">
            <a:schemeClr val="accent1"/>
          </a:fillRef>
          <a:effectRef idx="3">
            <a:schemeClr val="accent1"/>
          </a:effectRef>
          <a:fontRef idx="minor">
            <a:schemeClr val="lt1"/>
          </a:fontRef>
        </p:style>
        <p:txBody>
          <a:bodyPr/>
          <a:lstStyle/>
          <a:p>
            <a:pPr eaLnBrk="1" fontAlgn="auto" hangingPunct="1">
              <a:spcBef>
                <a:spcPts val="0"/>
              </a:spcBef>
              <a:spcAft>
                <a:spcPts val="0"/>
              </a:spcAft>
              <a:defRPr/>
            </a:pPr>
            <a:r>
              <a:rPr lang="en-US" sz="1400" b="1" dirty="0">
                <a:solidFill>
                  <a:srgbClr val="202124"/>
                </a:solidFill>
                <a:latin typeface="Times New Roman" panose="02020603050405020304" pitchFamily="18" charset="0"/>
                <a:cs typeface="Times New Roman" panose="02020603050405020304" pitchFamily="18" charset="0"/>
              </a:rPr>
              <a:t>10.6 thousand tons of the total harvest is used for domestic needs, 5.9 percent. The remaining 94.1 percent of the products were sold to other regions.</a:t>
            </a:r>
          </a:p>
          <a:p>
            <a:pPr eaLnBrk="1" fontAlgn="auto" hangingPunct="1">
              <a:spcBef>
                <a:spcPts val="0"/>
              </a:spcBef>
              <a:spcAft>
                <a:spcPts val="0"/>
              </a:spcAft>
              <a:defRPr/>
            </a:pPr>
            <a:r>
              <a:rPr lang="en-US" sz="1400" b="1" dirty="0">
                <a:solidFill>
                  <a:srgbClr val="202124"/>
                </a:solidFill>
                <a:latin typeface="Times New Roman" panose="02020603050405020304" pitchFamily="18" charset="0"/>
                <a:cs typeface="Times New Roman" panose="02020603050405020304" pitchFamily="18" charset="0"/>
              </a:rPr>
              <a:t>The above figures confirm that </a:t>
            </a:r>
            <a:r>
              <a:rPr lang="en-US" sz="1400" b="1" dirty="0" err="1">
                <a:solidFill>
                  <a:srgbClr val="202124"/>
                </a:solidFill>
                <a:latin typeface="Times New Roman" panose="02020603050405020304" pitchFamily="18" charset="0"/>
                <a:cs typeface="Times New Roman" panose="02020603050405020304" pitchFamily="18" charset="0"/>
              </a:rPr>
              <a:t>Bulungur</a:t>
            </a:r>
            <a:r>
              <a:rPr lang="en-US" sz="1400" b="1" dirty="0">
                <a:solidFill>
                  <a:srgbClr val="202124"/>
                </a:solidFill>
                <a:latin typeface="Times New Roman" panose="02020603050405020304" pitchFamily="18" charset="0"/>
                <a:cs typeface="Times New Roman" panose="02020603050405020304" pitchFamily="18" charset="0"/>
              </a:rPr>
              <a:t> district is the most favorable region for potato processing.</a:t>
            </a:r>
            <a:endParaRPr lang="ru-RU" sz="1400" b="1" dirty="0">
              <a:solidFill>
                <a:srgbClr val="202124"/>
              </a:solidFill>
              <a:latin typeface="Times New Roman" panose="02020603050405020304" pitchFamily="18" charset="0"/>
              <a:cs typeface="Times New Roman" panose="02020603050405020304" pitchFamily="18" charset="0"/>
            </a:endParaRPr>
          </a:p>
        </p:txBody>
      </p:sp>
      <p:sp>
        <p:nvSpPr>
          <p:cNvPr id="15" name="Скругленный прямоугольник 22">
            <a:extLst>
              <a:ext uri="{FF2B5EF4-FFF2-40B4-BE49-F238E27FC236}">
                <a16:creationId xmlns:a16="http://schemas.microsoft.com/office/drawing/2014/main" id="{435775DF-0C39-A2BA-5494-1938258AC07F}"/>
              </a:ext>
            </a:extLst>
          </p:cNvPr>
          <p:cNvSpPr/>
          <p:nvPr/>
        </p:nvSpPr>
        <p:spPr>
          <a:xfrm>
            <a:off x="632520" y="4509120"/>
            <a:ext cx="3888432" cy="2016224"/>
          </a:xfrm>
          <a:prstGeom prst="roundRect">
            <a:avLst/>
          </a:prstGeom>
          <a:solidFill>
            <a:schemeClr val="accent6">
              <a:lumMod val="20000"/>
              <a:lumOff val="80000"/>
            </a:schemeClr>
          </a:solidFill>
          <a:ln>
            <a:solidFill>
              <a:srgbClr val="FF0000"/>
            </a:solidFill>
          </a:ln>
        </p:spPr>
        <p:style>
          <a:lnRef idx="0">
            <a:schemeClr val="accent1"/>
          </a:lnRef>
          <a:fillRef idx="3">
            <a:schemeClr val="accent1"/>
          </a:fillRef>
          <a:effectRef idx="3">
            <a:schemeClr val="accent1"/>
          </a:effectRef>
          <a:fontRef idx="minor">
            <a:schemeClr val="lt1"/>
          </a:fontRef>
        </p:style>
        <p:txBody>
          <a:bodyPr/>
          <a:lstStyle/>
          <a:p>
            <a:pPr eaLnBrk="1" fontAlgn="auto" hangingPunct="1">
              <a:spcBef>
                <a:spcPts val="0"/>
              </a:spcBef>
              <a:spcAft>
                <a:spcPts val="0"/>
              </a:spcAft>
              <a:defRPr/>
            </a:pPr>
            <a:r>
              <a:rPr lang="en-US" sz="1300" b="1" dirty="0">
                <a:solidFill>
                  <a:srgbClr val="202124"/>
                </a:solidFill>
                <a:latin typeface="Times New Roman" panose="02020603050405020304" pitchFamily="18" charset="0"/>
                <a:cs typeface="Times New Roman" panose="02020603050405020304" pitchFamily="18" charset="0"/>
              </a:rPr>
              <a:t>- "Arizona" variety is suitable for the climate of the region, ripens on average and yields up to 600 centners.</a:t>
            </a:r>
          </a:p>
          <a:p>
            <a:pPr eaLnBrk="1" fontAlgn="auto" hangingPunct="1">
              <a:spcBef>
                <a:spcPts val="0"/>
              </a:spcBef>
              <a:spcAft>
                <a:spcPts val="0"/>
              </a:spcAft>
              <a:defRPr/>
            </a:pPr>
            <a:r>
              <a:rPr lang="en-US" sz="1300" b="1" dirty="0">
                <a:solidFill>
                  <a:srgbClr val="202124"/>
                </a:solidFill>
                <a:latin typeface="Times New Roman" panose="02020603050405020304" pitchFamily="18" charset="0"/>
                <a:cs typeface="Times New Roman" panose="02020603050405020304" pitchFamily="18" charset="0"/>
              </a:rPr>
              <a:t>- Santo, Evolution varieties - suitable for district climate, early.</a:t>
            </a:r>
          </a:p>
          <a:p>
            <a:pPr eaLnBrk="1" fontAlgn="auto" hangingPunct="1">
              <a:spcBef>
                <a:spcPts val="0"/>
              </a:spcBef>
              <a:spcAft>
                <a:spcPts val="0"/>
              </a:spcAft>
              <a:defRPr/>
            </a:pPr>
            <a:r>
              <a:rPr lang="en-US" sz="1300" b="1" dirty="0">
                <a:solidFill>
                  <a:srgbClr val="202124"/>
                </a:solidFill>
                <a:latin typeface="Times New Roman" panose="02020603050405020304" pitchFamily="18" charset="0"/>
                <a:cs typeface="Times New Roman" panose="02020603050405020304" pitchFamily="18" charset="0"/>
              </a:rPr>
              <a:t>- Picasso, </a:t>
            </a:r>
            <a:r>
              <a:rPr lang="en-US" sz="1300" b="1" dirty="0" err="1">
                <a:solidFill>
                  <a:srgbClr val="202124"/>
                </a:solidFill>
                <a:latin typeface="Times New Roman" panose="02020603050405020304" pitchFamily="18" charset="0"/>
                <a:cs typeface="Times New Roman" panose="02020603050405020304" pitchFamily="18" charset="0"/>
              </a:rPr>
              <a:t>Esmi</a:t>
            </a:r>
            <a:r>
              <a:rPr lang="en-US" sz="1300" b="1" dirty="0">
                <a:solidFill>
                  <a:srgbClr val="202124"/>
                </a:solidFill>
                <a:latin typeface="Times New Roman" panose="02020603050405020304" pitchFamily="18" charset="0"/>
                <a:cs typeface="Times New Roman" panose="02020603050405020304" pitchFamily="18" charset="0"/>
              </a:rPr>
              <a:t> varieties - suitable for the climate of the district, moderately ripe</a:t>
            </a:r>
          </a:p>
          <a:p>
            <a:pPr eaLnBrk="1" fontAlgn="auto" hangingPunct="1">
              <a:spcBef>
                <a:spcPts val="0"/>
              </a:spcBef>
              <a:spcAft>
                <a:spcPts val="0"/>
              </a:spcAft>
              <a:defRPr/>
            </a:pPr>
            <a:r>
              <a:rPr lang="en-US" sz="1300" b="1" dirty="0">
                <a:solidFill>
                  <a:srgbClr val="202124"/>
                </a:solidFill>
                <a:latin typeface="Times New Roman" panose="02020603050405020304" pitchFamily="18" charset="0"/>
                <a:cs typeface="Times New Roman" panose="02020603050405020304" pitchFamily="18" charset="0"/>
              </a:rPr>
              <a:t>Yields up to 600 centners.</a:t>
            </a:r>
          </a:p>
        </p:txBody>
      </p:sp>
      <p:sp>
        <p:nvSpPr>
          <p:cNvPr id="16" name="Стрелка: вниз 15">
            <a:extLst>
              <a:ext uri="{FF2B5EF4-FFF2-40B4-BE49-F238E27FC236}">
                <a16:creationId xmlns:a16="http://schemas.microsoft.com/office/drawing/2014/main" id="{89D5384D-5A35-2CA1-E7D3-3698D6CA64C6}"/>
              </a:ext>
            </a:extLst>
          </p:cNvPr>
          <p:cNvSpPr/>
          <p:nvPr/>
        </p:nvSpPr>
        <p:spPr>
          <a:xfrm>
            <a:off x="5772596" y="1064563"/>
            <a:ext cx="268608" cy="276205"/>
          </a:xfrm>
          <a:prstGeom prst="downArrow">
            <a:avLst/>
          </a:prstGeom>
          <a:solidFill>
            <a:schemeClr val="accent2"/>
          </a:solidFill>
        </p:spPr>
        <p:style>
          <a:lnRef idx="0">
            <a:schemeClr val="accent1"/>
          </a:lnRef>
          <a:fillRef idx="3">
            <a:schemeClr val="accent1"/>
          </a:fillRef>
          <a:effectRef idx="3">
            <a:schemeClr val="accent1"/>
          </a:effectRef>
          <a:fontRef idx="minor">
            <a:schemeClr val="lt1"/>
          </a:fontRef>
        </p:style>
        <p:txBody>
          <a:bodyPr/>
          <a:lstStyle/>
          <a:p>
            <a:pPr algn="ctr" eaLnBrk="1" fontAlgn="auto" hangingPunct="1">
              <a:spcBef>
                <a:spcPts val="0"/>
              </a:spcBef>
              <a:spcAft>
                <a:spcPts val="0"/>
              </a:spcAft>
              <a:defRPr/>
            </a:pPr>
            <a:endParaRPr lang="ru-RU" sz="1200" b="1">
              <a:solidFill>
                <a:srgbClr val="44546A">
                  <a:lumMod val="50000"/>
                </a:srgbClr>
              </a:solidFill>
              <a:latin typeface="Times New Roman" pitchFamily="18" charset="0"/>
              <a:cs typeface="Times New Roman" pitchFamily="18" charset="0"/>
            </a:endParaRPr>
          </a:p>
        </p:txBody>
      </p:sp>
      <p:sp>
        <p:nvSpPr>
          <p:cNvPr id="17" name="Стрелка: вниз 16">
            <a:extLst>
              <a:ext uri="{FF2B5EF4-FFF2-40B4-BE49-F238E27FC236}">
                <a16:creationId xmlns:a16="http://schemas.microsoft.com/office/drawing/2014/main" id="{296E6888-A55C-3C38-0987-83E8B142FF86}"/>
              </a:ext>
            </a:extLst>
          </p:cNvPr>
          <p:cNvSpPr/>
          <p:nvPr/>
        </p:nvSpPr>
        <p:spPr>
          <a:xfrm>
            <a:off x="2360712" y="4149080"/>
            <a:ext cx="268608" cy="360040"/>
          </a:xfrm>
          <a:prstGeom prst="downArrow">
            <a:avLst/>
          </a:prstGeom>
          <a:solidFill>
            <a:schemeClr val="accent2"/>
          </a:solidFill>
        </p:spPr>
        <p:style>
          <a:lnRef idx="0">
            <a:schemeClr val="accent1"/>
          </a:lnRef>
          <a:fillRef idx="3">
            <a:schemeClr val="accent1"/>
          </a:fillRef>
          <a:effectRef idx="3">
            <a:schemeClr val="accent1"/>
          </a:effectRef>
          <a:fontRef idx="minor">
            <a:schemeClr val="lt1"/>
          </a:fontRef>
        </p:style>
        <p:txBody>
          <a:bodyPr/>
          <a:lstStyle/>
          <a:p>
            <a:pPr algn="ctr" eaLnBrk="1" fontAlgn="auto" hangingPunct="1">
              <a:spcBef>
                <a:spcPts val="0"/>
              </a:spcBef>
              <a:spcAft>
                <a:spcPts val="0"/>
              </a:spcAft>
              <a:defRPr/>
            </a:pPr>
            <a:endParaRPr lang="ru-RU" sz="1400" b="1">
              <a:solidFill>
                <a:srgbClr val="44546A">
                  <a:lumMod val="50000"/>
                </a:srgbClr>
              </a:solidFill>
              <a:latin typeface="Times New Roman" pitchFamily="18" charset="0"/>
              <a:cs typeface="Times New Roman" pitchFamily="18" charset="0"/>
            </a:endParaRPr>
          </a:p>
        </p:txBody>
      </p:sp>
    </p:spTree>
  </p:cSld>
  <p:clrMapOvr>
    <a:overrideClrMapping bg1="lt1" tx1="dk1" bg2="lt2" tx2="dk2" accent1="accent1" accent2="accent2" accent3="accent3" accent4="accent4" accent5="accent5" accent6="accent6" hlink="hlink" folHlink="folHlink"/>
  </p:clrMapOvr>
  <p:transition advTm="4000"/>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71D652C-E5E8-D706-6AE6-C4A451E5C7CA}"/>
              </a:ext>
            </a:extLst>
          </p:cNvPr>
          <p:cNvSpPr>
            <a:spLocks noGrp="1"/>
          </p:cNvSpPr>
          <p:nvPr>
            <p:ph type="ctrTitle"/>
          </p:nvPr>
        </p:nvSpPr>
        <p:spPr>
          <a:xfrm>
            <a:off x="381000" y="-3175"/>
            <a:ext cx="9144000" cy="479425"/>
          </a:xfrm>
          <a:solidFill>
            <a:schemeClr val="accent6">
              <a:lumMod val="60000"/>
              <a:lumOff val="40000"/>
            </a:schemeClr>
          </a:solidFill>
        </p:spPr>
        <p:style>
          <a:lnRef idx="2">
            <a:schemeClr val="accent5"/>
          </a:lnRef>
          <a:fillRef idx="1">
            <a:schemeClr val="lt1"/>
          </a:fillRef>
          <a:effectRef idx="0">
            <a:schemeClr val="accent5"/>
          </a:effectRef>
          <a:fontRef idx="minor">
            <a:schemeClr val="dk1"/>
          </a:fontRef>
        </p:style>
        <p:txBody>
          <a:bodyPr>
            <a:noAutofit/>
          </a:bodyPr>
          <a:lstStyle/>
          <a:p>
            <a:pPr>
              <a:defRPr/>
            </a:pPr>
            <a:r>
              <a:rPr lang="en-US" altLang="ru-RU" sz="2400" b="1" dirty="0">
                <a:solidFill>
                  <a:srgbClr val="000000"/>
                </a:solidFill>
                <a:latin typeface="Times New Roman" panose="02020603050405020304" pitchFamily="18" charset="0"/>
                <a:cs typeface="Calibri" panose="020F0502020204030204" pitchFamily="34" charset="0"/>
              </a:rPr>
              <a:t>Cultivation and processing of grapes in </a:t>
            </a:r>
            <a:r>
              <a:rPr lang="en-US" altLang="ru-RU" sz="2400" b="1" dirty="0" err="1">
                <a:solidFill>
                  <a:srgbClr val="000000"/>
                </a:solidFill>
                <a:latin typeface="Times New Roman" panose="02020603050405020304" pitchFamily="18" charset="0"/>
                <a:cs typeface="Calibri" panose="020F0502020204030204" pitchFamily="34" charset="0"/>
              </a:rPr>
              <a:t>Bulungur</a:t>
            </a:r>
            <a:r>
              <a:rPr lang="en-US" altLang="ru-RU" sz="2400" b="1" dirty="0">
                <a:solidFill>
                  <a:srgbClr val="000000"/>
                </a:solidFill>
                <a:latin typeface="Times New Roman" panose="02020603050405020304" pitchFamily="18" charset="0"/>
                <a:cs typeface="Calibri" panose="020F0502020204030204" pitchFamily="34" charset="0"/>
              </a:rPr>
              <a:t> district</a:t>
            </a:r>
            <a:endParaRPr lang="ru-RU" altLang="ru-RU" sz="2200" b="1" dirty="0">
              <a:solidFill>
                <a:schemeClr val="tx2"/>
              </a:solidFill>
              <a:latin typeface="Times New Roman" panose="02020603050405020304" pitchFamily="18" charset="0"/>
              <a:cs typeface="Times New Roman" panose="02020603050405020304" pitchFamily="18" charset="0"/>
            </a:endParaRPr>
          </a:p>
        </p:txBody>
      </p:sp>
      <p:sp>
        <p:nvSpPr>
          <p:cNvPr id="61443" name="AutoShape 2" descr="ÐÐ°ÑÑÐ¸Ð½ÐºÐ¸ Ð¿Ð¾ Ð·Ð°Ð¿ÑÐ¾ÑÑ Ð½Ð°ÑÐµÐ»ÐµÐ½Ð¸Ðµ">
            <a:extLst>
              <a:ext uri="{FF2B5EF4-FFF2-40B4-BE49-F238E27FC236}">
                <a16:creationId xmlns:a16="http://schemas.microsoft.com/office/drawing/2014/main" id="{55A30177-E90A-1ADE-7E3E-4F5D5903BE53}"/>
              </a:ext>
            </a:extLst>
          </p:cNvPr>
          <p:cNvSpPr>
            <a:spLocks noChangeAspect="1" noChangeArrowheads="1"/>
          </p:cNvSpPr>
          <p:nvPr/>
        </p:nvSpPr>
        <p:spPr bwMode="auto">
          <a:xfrm>
            <a:off x="536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solidFill>
                <a:srgbClr val="000000"/>
              </a:solidFill>
            </a:endParaRPr>
          </a:p>
        </p:txBody>
      </p:sp>
      <p:sp>
        <p:nvSpPr>
          <p:cNvPr id="61444" name="AutoShape 4" descr="ÐÐ°ÑÑÐ¸Ð½ÐºÐ¸ Ð¿Ð¾ Ð·Ð°Ð¿ÑÐ¾ÑÑ Ð½Ð°ÑÐµÐ»ÐµÐ½Ð¸Ðµ">
            <a:extLst>
              <a:ext uri="{FF2B5EF4-FFF2-40B4-BE49-F238E27FC236}">
                <a16:creationId xmlns:a16="http://schemas.microsoft.com/office/drawing/2014/main" id="{6FED7E5A-8963-19CB-76DC-9DCBC9612346}"/>
              </a:ext>
            </a:extLst>
          </p:cNvPr>
          <p:cNvSpPr>
            <a:spLocks noChangeAspect="1" noChangeArrowheads="1"/>
          </p:cNvSpPr>
          <p:nvPr/>
        </p:nvSpPr>
        <p:spPr bwMode="auto">
          <a:xfrm>
            <a:off x="536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solidFill>
                <a:srgbClr val="000000"/>
              </a:solidFill>
            </a:endParaRPr>
          </a:p>
        </p:txBody>
      </p:sp>
      <p:sp>
        <p:nvSpPr>
          <p:cNvPr id="23" name="Скругленный прямоугольник 22">
            <a:extLst>
              <a:ext uri="{FF2B5EF4-FFF2-40B4-BE49-F238E27FC236}">
                <a16:creationId xmlns:a16="http://schemas.microsoft.com/office/drawing/2014/main" id="{B9ADCD60-A59E-DC7D-8296-A533B46A2535}"/>
              </a:ext>
            </a:extLst>
          </p:cNvPr>
          <p:cNvSpPr/>
          <p:nvPr/>
        </p:nvSpPr>
        <p:spPr>
          <a:xfrm>
            <a:off x="560512" y="1268760"/>
            <a:ext cx="4536504" cy="3816424"/>
          </a:xfrm>
          <a:prstGeom prst="roundRect">
            <a:avLst/>
          </a:prstGeom>
          <a:solidFill>
            <a:schemeClr val="accent6">
              <a:lumMod val="20000"/>
              <a:lumOff val="80000"/>
            </a:schemeClr>
          </a:solidFill>
          <a:ln>
            <a:solidFill>
              <a:srgbClr val="FF0000"/>
            </a:solidFill>
          </a:ln>
        </p:spPr>
        <p:style>
          <a:lnRef idx="0">
            <a:schemeClr val="accent1"/>
          </a:lnRef>
          <a:fillRef idx="3">
            <a:schemeClr val="accent1"/>
          </a:fillRef>
          <a:effectRef idx="3">
            <a:schemeClr val="accent1"/>
          </a:effectRef>
          <a:fontRef idx="minor">
            <a:schemeClr val="lt1"/>
          </a:fontRef>
        </p:style>
        <p:txBody>
          <a:bodyPr/>
          <a:lstStyle/>
          <a:p>
            <a:pPr algn="just">
              <a:defRPr/>
            </a:pPr>
            <a:r>
              <a:rPr lang="en-US" altLang="ru-RU" sz="1300" b="1" dirty="0">
                <a:solidFill>
                  <a:prstClr val="black"/>
                </a:solidFill>
                <a:latin typeface="Times New Roman" panose="02020603050405020304" pitchFamily="18" charset="0"/>
                <a:cs typeface="Times New Roman" panose="02020603050405020304" pitchFamily="18" charset="0"/>
              </a:rPr>
              <a:t>The geographical location of </a:t>
            </a:r>
            <a:r>
              <a:rPr lang="en-US" altLang="ru-RU" sz="1300" b="1" dirty="0" err="1">
                <a:solidFill>
                  <a:prstClr val="black"/>
                </a:solidFill>
                <a:latin typeface="Times New Roman" panose="02020603050405020304" pitchFamily="18" charset="0"/>
                <a:cs typeface="Times New Roman" panose="02020603050405020304" pitchFamily="18" charset="0"/>
              </a:rPr>
              <a:t>Bulungur</a:t>
            </a:r>
            <a:r>
              <a:rPr lang="en-US" altLang="ru-RU" sz="1300" b="1" dirty="0">
                <a:solidFill>
                  <a:prstClr val="black"/>
                </a:solidFill>
                <a:latin typeface="Times New Roman" panose="02020603050405020304" pitchFamily="18" charset="0"/>
                <a:cs typeface="Times New Roman" panose="02020603050405020304" pitchFamily="18" charset="0"/>
              </a:rPr>
              <a:t> district, climatic conditions, active temperature of the sun, fertile irrigated lands and unique mountainous regions created the ground for the development of viticulture on an industrial scale.</a:t>
            </a:r>
          </a:p>
          <a:p>
            <a:pPr algn="just">
              <a:defRPr/>
            </a:pPr>
            <a:r>
              <a:rPr lang="en-US" altLang="ru-RU" sz="1300" b="1" dirty="0">
                <a:solidFill>
                  <a:prstClr val="black"/>
                </a:solidFill>
                <a:latin typeface="Times New Roman" panose="02020603050405020304" pitchFamily="18" charset="0"/>
                <a:cs typeface="Times New Roman" panose="02020603050405020304" pitchFamily="18" charset="0"/>
              </a:rPr>
              <a:t> The total cultivated area in </a:t>
            </a:r>
            <a:r>
              <a:rPr lang="en-US" altLang="ru-RU" sz="1300" b="1" dirty="0" err="1">
                <a:solidFill>
                  <a:prstClr val="black"/>
                </a:solidFill>
                <a:latin typeface="Times New Roman" panose="02020603050405020304" pitchFamily="18" charset="0"/>
                <a:cs typeface="Times New Roman" panose="02020603050405020304" pitchFamily="18" charset="0"/>
              </a:rPr>
              <a:t>Bulungur</a:t>
            </a:r>
            <a:r>
              <a:rPr lang="en-US" altLang="ru-RU" sz="1300" b="1" dirty="0">
                <a:solidFill>
                  <a:prstClr val="black"/>
                </a:solidFill>
                <a:latin typeface="Times New Roman" panose="02020603050405020304" pitchFamily="18" charset="0"/>
                <a:cs typeface="Times New Roman" panose="02020603050405020304" pitchFamily="18" charset="0"/>
              </a:rPr>
              <a:t> district is 15,600 hectares, of which 5,246 hectares are for grapes, so 56% of it is the area of ​​</a:t>
            </a:r>
            <a:r>
              <a:rPr lang="en-US" altLang="ru-RU" sz="1300" b="1" dirty="0" err="1">
                <a:solidFill>
                  <a:prstClr val="black"/>
                </a:solidFill>
                <a:latin typeface="Times New Roman" panose="02020603050405020304" pitchFamily="18" charset="0"/>
                <a:cs typeface="Times New Roman" panose="02020603050405020304" pitchFamily="18" charset="0"/>
              </a:rPr>
              <a:t>khoraki</a:t>
            </a:r>
            <a:r>
              <a:rPr lang="en-US" altLang="ru-RU" sz="1300" b="1" dirty="0">
                <a:solidFill>
                  <a:prstClr val="black"/>
                </a:solidFill>
                <a:latin typeface="Times New Roman" panose="02020603050405020304" pitchFamily="18" charset="0"/>
                <a:cs typeface="Times New Roman" panose="02020603050405020304" pitchFamily="18" charset="0"/>
              </a:rPr>
              <a:t> and </a:t>
            </a:r>
            <a:r>
              <a:rPr lang="en-US" altLang="ru-RU" sz="1300" b="1" dirty="0" err="1">
                <a:solidFill>
                  <a:prstClr val="black"/>
                </a:solidFill>
                <a:latin typeface="Times New Roman" panose="02020603050405020304" pitchFamily="18" charset="0"/>
                <a:cs typeface="Times New Roman" panose="02020603050405020304" pitchFamily="18" charset="0"/>
              </a:rPr>
              <a:t>kishmishbop</a:t>
            </a:r>
            <a:r>
              <a:rPr lang="en-US" altLang="ru-RU" sz="1300" b="1" dirty="0">
                <a:solidFill>
                  <a:prstClr val="black"/>
                </a:solidFill>
                <a:latin typeface="Times New Roman" panose="02020603050405020304" pitchFamily="18" charset="0"/>
                <a:cs typeface="Times New Roman" panose="02020603050405020304" pitchFamily="18" charset="0"/>
              </a:rPr>
              <a:t> grapes. The area of ​​industrial grapes is 2308 hectares, or 44% of the total area of ​​vineyards.</a:t>
            </a:r>
          </a:p>
          <a:p>
            <a:pPr algn="just">
              <a:defRPr/>
            </a:pPr>
            <a:r>
              <a:rPr lang="en-US" altLang="ru-RU" sz="1300" b="1" dirty="0">
                <a:solidFill>
                  <a:prstClr val="black"/>
                </a:solidFill>
                <a:latin typeface="Times New Roman" panose="02020603050405020304" pitchFamily="18" charset="0"/>
                <a:cs typeface="Times New Roman" panose="02020603050405020304" pitchFamily="18" charset="0"/>
              </a:rPr>
              <a:t>Black currant, </a:t>
            </a:r>
            <a:r>
              <a:rPr lang="en-US" altLang="ru-RU" sz="1300" b="1" dirty="0" err="1">
                <a:solidFill>
                  <a:prstClr val="black"/>
                </a:solidFill>
                <a:latin typeface="Times New Roman" panose="02020603050405020304" pitchFamily="18" charset="0"/>
                <a:cs typeface="Times New Roman" panose="02020603050405020304" pitchFamily="18" charset="0"/>
              </a:rPr>
              <a:t>Rizamat</a:t>
            </a:r>
            <a:r>
              <a:rPr lang="en-US" altLang="ru-RU" sz="1300" b="1" dirty="0">
                <a:solidFill>
                  <a:prstClr val="black"/>
                </a:solidFill>
                <a:latin typeface="Times New Roman" panose="02020603050405020304" pitchFamily="18" charset="0"/>
                <a:cs typeface="Times New Roman" panose="02020603050405020304" pitchFamily="18" charset="0"/>
              </a:rPr>
              <a:t> </a:t>
            </a:r>
            <a:r>
              <a:rPr lang="en-US" altLang="ru-RU" sz="1300" b="1" dirty="0" err="1">
                <a:solidFill>
                  <a:prstClr val="black"/>
                </a:solidFill>
                <a:latin typeface="Times New Roman" panose="02020603050405020304" pitchFamily="18" charset="0"/>
                <a:cs typeface="Times New Roman" panose="02020603050405020304" pitchFamily="18" charset="0"/>
              </a:rPr>
              <a:t>ota</a:t>
            </a:r>
            <a:r>
              <a:rPr lang="en-US" altLang="ru-RU" sz="1300" b="1" dirty="0">
                <a:solidFill>
                  <a:prstClr val="black"/>
                </a:solidFill>
                <a:latin typeface="Times New Roman" panose="02020603050405020304" pitchFamily="18" charset="0"/>
                <a:cs typeface="Times New Roman" panose="02020603050405020304" pitchFamily="18" charset="0"/>
              </a:rPr>
              <a:t>, </a:t>
            </a:r>
            <a:r>
              <a:rPr lang="en-US" altLang="ru-RU" sz="1300" b="1" dirty="0" err="1">
                <a:solidFill>
                  <a:prstClr val="black"/>
                </a:solidFill>
                <a:latin typeface="Times New Roman" panose="02020603050405020304" pitchFamily="18" charset="0"/>
                <a:cs typeface="Times New Roman" panose="02020603050405020304" pitchFamily="18" charset="0"/>
              </a:rPr>
              <a:t>Mediniy</a:t>
            </a:r>
            <a:r>
              <a:rPr lang="en-US" altLang="ru-RU" sz="1300" b="1" dirty="0">
                <a:solidFill>
                  <a:prstClr val="black"/>
                </a:solidFill>
                <a:latin typeface="Times New Roman" panose="02020603050405020304" pitchFamily="18" charset="0"/>
                <a:cs typeface="Times New Roman" panose="02020603050405020304" pitchFamily="18" charset="0"/>
              </a:rPr>
              <a:t>, industrial </a:t>
            </a:r>
            <a:r>
              <a:rPr lang="en-US" altLang="ru-RU" sz="1300" b="1" dirty="0" err="1">
                <a:solidFill>
                  <a:prstClr val="black"/>
                </a:solidFill>
                <a:latin typeface="Times New Roman" panose="02020603050405020304" pitchFamily="18" charset="0"/>
                <a:cs typeface="Times New Roman" panose="02020603050405020304" pitchFamily="18" charset="0"/>
              </a:rPr>
              <a:t>Caberni</a:t>
            </a:r>
            <a:r>
              <a:rPr lang="en-US" altLang="ru-RU" sz="1300" b="1" dirty="0">
                <a:solidFill>
                  <a:prstClr val="black"/>
                </a:solidFill>
                <a:latin typeface="Times New Roman" panose="02020603050405020304" pitchFamily="18" charset="0"/>
                <a:cs typeface="Times New Roman" panose="02020603050405020304" pitchFamily="18" charset="0"/>
              </a:rPr>
              <a:t>, </a:t>
            </a:r>
            <a:r>
              <a:rPr lang="en-US" altLang="ru-RU" sz="1300" b="1" dirty="0" err="1">
                <a:solidFill>
                  <a:prstClr val="black"/>
                </a:solidFill>
                <a:latin typeface="Times New Roman" panose="02020603050405020304" pitchFamily="18" charset="0"/>
                <a:cs typeface="Times New Roman" panose="02020603050405020304" pitchFamily="18" charset="0"/>
              </a:rPr>
              <a:t>Saperavi</a:t>
            </a:r>
            <a:r>
              <a:rPr lang="en-US" altLang="ru-RU" sz="1300" b="1" dirty="0">
                <a:solidFill>
                  <a:prstClr val="black"/>
                </a:solidFill>
                <a:latin typeface="Times New Roman" panose="02020603050405020304" pitchFamily="18" charset="0"/>
                <a:cs typeface="Times New Roman" panose="02020603050405020304" pitchFamily="18" charset="0"/>
              </a:rPr>
              <a:t>, </a:t>
            </a:r>
            <a:r>
              <a:rPr lang="en-US" altLang="ru-RU" sz="1300" b="1" dirty="0" err="1">
                <a:solidFill>
                  <a:prstClr val="black"/>
                </a:solidFill>
                <a:latin typeface="Times New Roman" panose="02020603050405020304" pitchFamily="18" charset="0"/>
                <a:cs typeface="Times New Roman" panose="02020603050405020304" pitchFamily="18" charset="0"/>
              </a:rPr>
              <a:t>Boyan</a:t>
            </a:r>
            <a:r>
              <a:rPr lang="en-US" altLang="ru-RU" sz="1300" b="1" dirty="0">
                <a:solidFill>
                  <a:prstClr val="black"/>
                </a:solidFill>
                <a:latin typeface="Times New Roman" panose="02020603050405020304" pitchFamily="18" charset="0"/>
                <a:cs typeface="Times New Roman" panose="02020603050405020304" pitchFamily="18" charset="0"/>
              </a:rPr>
              <a:t> syrup varieties are mainly grown in the district. The positive side of these industrial varieties is that they give an average yield of 300 centners per hectare and create ample opportunities for the production of wine, brandy, and brandy alcohol.</a:t>
            </a:r>
            <a:endParaRPr lang="ru-RU" sz="1300" b="1" dirty="0">
              <a:solidFill>
                <a:srgbClr val="44546A">
                  <a:lumMod val="50000"/>
                </a:srgbClr>
              </a:solidFill>
              <a:latin typeface="Times New Roman" pitchFamily="18" charset="0"/>
              <a:cs typeface="Times New Roman" pitchFamily="18" charset="0"/>
            </a:endParaRPr>
          </a:p>
        </p:txBody>
      </p:sp>
      <p:sp>
        <p:nvSpPr>
          <p:cNvPr id="31" name="Скругленный прямоугольник 43">
            <a:extLst>
              <a:ext uri="{FF2B5EF4-FFF2-40B4-BE49-F238E27FC236}">
                <a16:creationId xmlns:a16="http://schemas.microsoft.com/office/drawing/2014/main" id="{7E3668AE-D92F-0F05-FD59-F005BAA4A788}"/>
              </a:ext>
            </a:extLst>
          </p:cNvPr>
          <p:cNvSpPr/>
          <p:nvPr/>
        </p:nvSpPr>
        <p:spPr>
          <a:xfrm>
            <a:off x="848544" y="632288"/>
            <a:ext cx="3960440" cy="348440"/>
          </a:xfrm>
          <a:prstGeom prst="roundRect">
            <a:avLst/>
          </a:prstGeom>
          <a:solidFill>
            <a:schemeClr val="accent6">
              <a:lumMod val="20000"/>
              <a:lumOff val="80000"/>
            </a:schemeClr>
          </a:solidFill>
          <a:ln>
            <a:solidFill>
              <a:srgbClr val="FF0000"/>
            </a:solidFill>
          </a:ln>
        </p:spPr>
        <p:style>
          <a:lnRef idx="0">
            <a:schemeClr val="accent1"/>
          </a:lnRef>
          <a:fillRef idx="3">
            <a:schemeClr val="accent1"/>
          </a:fillRef>
          <a:effectRef idx="3">
            <a:schemeClr val="accent1"/>
          </a:effectRef>
          <a:fontRef idx="minor">
            <a:schemeClr val="lt1"/>
          </a:fontRef>
        </p:style>
        <p:txBody>
          <a:bodyPr/>
          <a:lstStyle/>
          <a:p>
            <a:pPr algn="ctr" eaLnBrk="1" fontAlgn="auto" hangingPunct="1">
              <a:spcBef>
                <a:spcPts val="0"/>
              </a:spcBef>
              <a:spcAft>
                <a:spcPts val="0"/>
              </a:spcAft>
              <a:defRPr/>
            </a:pPr>
            <a:r>
              <a:rPr lang="en-US" altLang="ru-RU" sz="1600" b="1" dirty="0">
                <a:solidFill>
                  <a:prstClr val="black"/>
                </a:solidFill>
                <a:latin typeface="Times New Roman" panose="02020603050405020304" pitchFamily="18" charset="0"/>
                <a:cs typeface="Times New Roman" panose="02020603050405020304" pitchFamily="18" charset="0"/>
              </a:rPr>
              <a:t>Existing potential of the area</a:t>
            </a:r>
            <a:endParaRPr lang="ru-RU" sz="1600" b="1" dirty="0">
              <a:solidFill>
                <a:prstClr val="black"/>
              </a:solidFill>
              <a:latin typeface="Times New Roman" pitchFamily="18" charset="0"/>
              <a:cs typeface="Times New Roman" pitchFamily="18" charset="0"/>
            </a:endParaRPr>
          </a:p>
        </p:txBody>
      </p:sp>
      <p:sp>
        <p:nvSpPr>
          <p:cNvPr id="3" name="Стрелка: вниз 2">
            <a:extLst>
              <a:ext uri="{FF2B5EF4-FFF2-40B4-BE49-F238E27FC236}">
                <a16:creationId xmlns:a16="http://schemas.microsoft.com/office/drawing/2014/main" id="{60E1DE91-5696-4647-4A1B-3EFA3A60E8A2}"/>
              </a:ext>
            </a:extLst>
          </p:cNvPr>
          <p:cNvSpPr/>
          <p:nvPr/>
        </p:nvSpPr>
        <p:spPr>
          <a:xfrm>
            <a:off x="2648744" y="1014028"/>
            <a:ext cx="216024" cy="254732"/>
          </a:xfrm>
          <a:prstGeom prst="downArrow">
            <a:avLst/>
          </a:prstGeom>
          <a:solidFill>
            <a:schemeClr val="accent2"/>
          </a:solidFill>
        </p:spPr>
        <p:style>
          <a:lnRef idx="0">
            <a:schemeClr val="accent1"/>
          </a:lnRef>
          <a:fillRef idx="3">
            <a:schemeClr val="accent1"/>
          </a:fillRef>
          <a:effectRef idx="3">
            <a:schemeClr val="accent1"/>
          </a:effectRef>
          <a:fontRef idx="minor">
            <a:schemeClr val="lt1"/>
          </a:fontRef>
        </p:style>
        <p:txBody>
          <a:bodyPr/>
          <a:lstStyle/>
          <a:p>
            <a:pPr algn="ctr" eaLnBrk="1" fontAlgn="auto" hangingPunct="1">
              <a:spcBef>
                <a:spcPts val="0"/>
              </a:spcBef>
              <a:spcAft>
                <a:spcPts val="0"/>
              </a:spcAft>
              <a:defRPr/>
            </a:pPr>
            <a:endParaRPr lang="ru-RU" sz="1400" b="1">
              <a:solidFill>
                <a:srgbClr val="44546A">
                  <a:lumMod val="50000"/>
                </a:srgbClr>
              </a:solidFill>
              <a:latin typeface="Times New Roman" pitchFamily="18" charset="0"/>
              <a:cs typeface="Times New Roman" pitchFamily="18" charset="0"/>
            </a:endParaRPr>
          </a:p>
        </p:txBody>
      </p:sp>
      <p:sp>
        <p:nvSpPr>
          <p:cNvPr id="14" name="Скругленный прямоугольник 22">
            <a:extLst>
              <a:ext uri="{FF2B5EF4-FFF2-40B4-BE49-F238E27FC236}">
                <a16:creationId xmlns:a16="http://schemas.microsoft.com/office/drawing/2014/main" id="{A982D51A-A9C0-638A-39DC-0D9077967E45}"/>
              </a:ext>
            </a:extLst>
          </p:cNvPr>
          <p:cNvSpPr/>
          <p:nvPr/>
        </p:nvSpPr>
        <p:spPr>
          <a:xfrm>
            <a:off x="5313040" y="3646054"/>
            <a:ext cx="4032448" cy="1583146"/>
          </a:xfrm>
          <a:prstGeom prst="roundRect">
            <a:avLst/>
          </a:prstGeom>
          <a:solidFill>
            <a:schemeClr val="accent6">
              <a:lumMod val="20000"/>
              <a:lumOff val="80000"/>
            </a:schemeClr>
          </a:solidFill>
          <a:ln>
            <a:solidFill>
              <a:srgbClr val="FF0000"/>
            </a:solidFill>
          </a:ln>
        </p:spPr>
        <p:style>
          <a:lnRef idx="0">
            <a:schemeClr val="accent1"/>
          </a:lnRef>
          <a:fillRef idx="3">
            <a:schemeClr val="accent1"/>
          </a:fillRef>
          <a:effectRef idx="3">
            <a:schemeClr val="accent1"/>
          </a:effectRef>
          <a:fontRef idx="minor">
            <a:schemeClr val="lt1"/>
          </a:fontRef>
        </p:style>
        <p:txBody>
          <a:bodyPr/>
          <a:lstStyle/>
          <a:p>
            <a:pPr eaLnBrk="1" fontAlgn="auto" hangingPunct="1">
              <a:spcBef>
                <a:spcPts val="0"/>
              </a:spcBef>
              <a:spcAft>
                <a:spcPts val="0"/>
              </a:spcAft>
              <a:defRPr/>
            </a:pPr>
            <a:r>
              <a:rPr lang="en-US" altLang="ru-RU" sz="1300" b="1" dirty="0">
                <a:solidFill>
                  <a:srgbClr val="202124"/>
                </a:solidFill>
                <a:latin typeface="Times New Roman" panose="02020603050405020304" pitchFamily="18" charset="0"/>
                <a:cs typeface="Times New Roman" panose="02020603050405020304" pitchFamily="18" charset="0"/>
              </a:rPr>
              <a:t>As a result of the programs adopted for the development of industrial viticulture during the years 2017-2022, 874 hectares of industrial vineyards were established. Additionally, there are 2,200 hectares of rain-fed land available in the district for establishing industrial grape plantations.</a:t>
            </a:r>
            <a:endParaRPr lang="ru-RU" sz="1200" b="1" dirty="0">
              <a:solidFill>
                <a:srgbClr val="44546A">
                  <a:lumMod val="50000"/>
                </a:srgbClr>
              </a:solidFill>
              <a:latin typeface="Times New Roman" pitchFamily="18" charset="0"/>
              <a:cs typeface="Times New Roman" pitchFamily="18" charset="0"/>
            </a:endParaRPr>
          </a:p>
        </p:txBody>
      </p:sp>
      <p:sp>
        <p:nvSpPr>
          <p:cNvPr id="25" name="Скругленный прямоугольник 22">
            <a:extLst>
              <a:ext uri="{FF2B5EF4-FFF2-40B4-BE49-F238E27FC236}">
                <a16:creationId xmlns:a16="http://schemas.microsoft.com/office/drawing/2014/main" id="{5CFBFDF5-B613-FED1-C6D6-075A869088E2}"/>
              </a:ext>
            </a:extLst>
          </p:cNvPr>
          <p:cNvSpPr/>
          <p:nvPr/>
        </p:nvSpPr>
        <p:spPr>
          <a:xfrm>
            <a:off x="5345606" y="5301208"/>
            <a:ext cx="4032448" cy="1512168"/>
          </a:xfrm>
          <a:prstGeom prst="roundRect">
            <a:avLst/>
          </a:prstGeom>
          <a:solidFill>
            <a:schemeClr val="accent6">
              <a:lumMod val="20000"/>
              <a:lumOff val="80000"/>
            </a:schemeClr>
          </a:solidFill>
          <a:ln>
            <a:solidFill>
              <a:srgbClr val="FF0000"/>
            </a:solidFill>
          </a:ln>
        </p:spPr>
        <p:style>
          <a:lnRef idx="0">
            <a:schemeClr val="accent1"/>
          </a:lnRef>
          <a:fillRef idx="3">
            <a:schemeClr val="accent1"/>
          </a:fillRef>
          <a:effectRef idx="3">
            <a:schemeClr val="accent1"/>
          </a:effectRef>
          <a:fontRef idx="minor">
            <a:schemeClr val="lt1"/>
          </a:fontRef>
        </p:style>
        <p:txBody>
          <a:bodyPr/>
          <a:lstStyle/>
          <a:p>
            <a:pPr eaLnBrk="1" fontAlgn="auto" hangingPunct="1">
              <a:spcBef>
                <a:spcPts val="0"/>
              </a:spcBef>
              <a:spcAft>
                <a:spcPts val="0"/>
              </a:spcAft>
              <a:defRPr/>
            </a:pPr>
            <a:r>
              <a:rPr lang="en-US" sz="1200" b="1" dirty="0">
                <a:solidFill>
                  <a:srgbClr val="202124"/>
                </a:solidFill>
                <a:latin typeface="Times New Roman" panose="02020603050405020304" pitchFamily="18" charset="0"/>
                <a:cs typeface="Times New Roman" panose="02020603050405020304" pitchFamily="18" charset="0"/>
              </a:rPr>
              <a:t>Based on the above information, the establishment of a grape processing plant in the "</a:t>
            </a:r>
            <a:r>
              <a:rPr lang="en-US" sz="1200" b="1" dirty="0" err="1">
                <a:solidFill>
                  <a:srgbClr val="202124"/>
                </a:solidFill>
                <a:latin typeface="Times New Roman" panose="02020603050405020304" pitchFamily="18" charset="0"/>
                <a:cs typeface="Times New Roman" panose="02020603050405020304" pitchFamily="18" charset="0"/>
              </a:rPr>
              <a:t>Urgut</a:t>
            </a:r>
            <a:r>
              <a:rPr lang="en-US" sz="1200" b="1" dirty="0">
                <a:solidFill>
                  <a:srgbClr val="202124"/>
                </a:solidFill>
                <a:latin typeface="Times New Roman" panose="02020603050405020304" pitchFamily="18" charset="0"/>
                <a:cs typeface="Times New Roman" panose="02020603050405020304" pitchFamily="18" charset="0"/>
              </a:rPr>
              <a:t>" free economic zone is being evaluated as a promising project. If a grape processing plant is established in the future, the significant historical experience of the population in grape cultivation will ensure that there will be no issues regarding skilled workers.</a:t>
            </a:r>
            <a:endParaRPr lang="ru-RU" sz="1200" b="1" dirty="0">
              <a:solidFill>
                <a:srgbClr val="202124"/>
              </a:solidFill>
              <a:latin typeface="Times New Roman" panose="02020603050405020304" pitchFamily="18" charset="0"/>
              <a:cs typeface="Times New Roman" panose="02020603050405020304" pitchFamily="18" charset="0"/>
            </a:endParaRPr>
          </a:p>
        </p:txBody>
      </p:sp>
      <p:sp>
        <p:nvSpPr>
          <p:cNvPr id="16" name="Стрелка: вниз 15">
            <a:extLst>
              <a:ext uri="{FF2B5EF4-FFF2-40B4-BE49-F238E27FC236}">
                <a16:creationId xmlns:a16="http://schemas.microsoft.com/office/drawing/2014/main" id="{2311C52E-9542-FFC6-5B7F-E907A6632445}"/>
              </a:ext>
            </a:extLst>
          </p:cNvPr>
          <p:cNvSpPr/>
          <p:nvPr/>
        </p:nvSpPr>
        <p:spPr>
          <a:xfrm>
            <a:off x="7145806" y="995773"/>
            <a:ext cx="216024" cy="216024"/>
          </a:xfrm>
          <a:prstGeom prst="downArrow">
            <a:avLst/>
          </a:prstGeom>
          <a:solidFill>
            <a:schemeClr val="accent2"/>
          </a:solidFill>
        </p:spPr>
        <p:style>
          <a:lnRef idx="0">
            <a:schemeClr val="accent1"/>
          </a:lnRef>
          <a:fillRef idx="3">
            <a:schemeClr val="accent1"/>
          </a:fillRef>
          <a:effectRef idx="3">
            <a:schemeClr val="accent1"/>
          </a:effectRef>
          <a:fontRef idx="minor">
            <a:schemeClr val="lt1"/>
          </a:fontRef>
        </p:style>
        <p:txBody>
          <a:bodyPr/>
          <a:lstStyle/>
          <a:p>
            <a:pPr algn="ctr" eaLnBrk="1" fontAlgn="auto" hangingPunct="1">
              <a:spcBef>
                <a:spcPts val="0"/>
              </a:spcBef>
              <a:spcAft>
                <a:spcPts val="0"/>
              </a:spcAft>
              <a:defRPr/>
            </a:pPr>
            <a:endParaRPr lang="ru-RU" sz="1200" b="1">
              <a:solidFill>
                <a:srgbClr val="44546A">
                  <a:lumMod val="50000"/>
                </a:srgbClr>
              </a:solidFill>
              <a:latin typeface="Times New Roman" pitchFamily="18" charset="0"/>
              <a:cs typeface="Times New Roman" pitchFamily="18" charset="0"/>
            </a:endParaRPr>
          </a:p>
        </p:txBody>
      </p:sp>
      <p:sp>
        <p:nvSpPr>
          <p:cNvPr id="19" name="Стрелка: вниз 18">
            <a:extLst>
              <a:ext uri="{FF2B5EF4-FFF2-40B4-BE49-F238E27FC236}">
                <a16:creationId xmlns:a16="http://schemas.microsoft.com/office/drawing/2014/main" id="{2B12526B-1C5B-4A16-860B-4455428D4508}"/>
              </a:ext>
            </a:extLst>
          </p:cNvPr>
          <p:cNvSpPr/>
          <p:nvPr/>
        </p:nvSpPr>
        <p:spPr>
          <a:xfrm rot="16200000">
            <a:off x="5105157" y="4259541"/>
            <a:ext cx="216024" cy="199741"/>
          </a:xfrm>
          <a:prstGeom prst="downArrow">
            <a:avLst>
              <a:gd name="adj1" fmla="val 50000"/>
              <a:gd name="adj2" fmla="val 50000"/>
            </a:avLst>
          </a:prstGeom>
          <a:solidFill>
            <a:schemeClr val="accent2"/>
          </a:solidFill>
        </p:spPr>
        <p:style>
          <a:lnRef idx="0">
            <a:schemeClr val="accent1"/>
          </a:lnRef>
          <a:fillRef idx="3">
            <a:schemeClr val="accent1"/>
          </a:fillRef>
          <a:effectRef idx="3">
            <a:schemeClr val="accent1"/>
          </a:effectRef>
          <a:fontRef idx="minor">
            <a:schemeClr val="lt1"/>
          </a:fontRef>
        </p:style>
        <p:txBody>
          <a:bodyPr/>
          <a:lstStyle/>
          <a:p>
            <a:pPr algn="ctr" eaLnBrk="1" fontAlgn="auto" hangingPunct="1">
              <a:spcBef>
                <a:spcPts val="0"/>
              </a:spcBef>
              <a:spcAft>
                <a:spcPts val="0"/>
              </a:spcAft>
              <a:defRPr/>
            </a:pPr>
            <a:endParaRPr lang="ru-RU" sz="1400" b="1">
              <a:solidFill>
                <a:srgbClr val="44546A">
                  <a:lumMod val="50000"/>
                </a:srgbClr>
              </a:solidFill>
              <a:latin typeface="Times New Roman" pitchFamily="18" charset="0"/>
              <a:cs typeface="Times New Roman" pitchFamily="18" charset="0"/>
            </a:endParaRPr>
          </a:p>
        </p:txBody>
      </p:sp>
      <p:sp>
        <p:nvSpPr>
          <p:cNvPr id="20" name="Стрелка: вниз 19">
            <a:extLst>
              <a:ext uri="{FF2B5EF4-FFF2-40B4-BE49-F238E27FC236}">
                <a16:creationId xmlns:a16="http://schemas.microsoft.com/office/drawing/2014/main" id="{9BA36AEB-82A0-8A6F-460D-EA1B4C83D01C}"/>
              </a:ext>
            </a:extLst>
          </p:cNvPr>
          <p:cNvSpPr/>
          <p:nvPr/>
        </p:nvSpPr>
        <p:spPr>
          <a:xfrm rot="16200000">
            <a:off x="5121193" y="5878521"/>
            <a:ext cx="216024" cy="232806"/>
          </a:xfrm>
          <a:prstGeom prst="downArrow">
            <a:avLst>
              <a:gd name="adj1" fmla="val 50000"/>
              <a:gd name="adj2" fmla="val 50000"/>
            </a:avLst>
          </a:prstGeom>
          <a:solidFill>
            <a:schemeClr val="accent2"/>
          </a:solidFill>
        </p:spPr>
        <p:style>
          <a:lnRef idx="0">
            <a:schemeClr val="accent1"/>
          </a:lnRef>
          <a:fillRef idx="3">
            <a:schemeClr val="accent1"/>
          </a:fillRef>
          <a:effectRef idx="3">
            <a:schemeClr val="accent1"/>
          </a:effectRef>
          <a:fontRef idx="minor">
            <a:schemeClr val="lt1"/>
          </a:fontRef>
        </p:style>
        <p:txBody>
          <a:bodyPr/>
          <a:lstStyle/>
          <a:p>
            <a:pPr algn="ctr" eaLnBrk="1" fontAlgn="auto" hangingPunct="1">
              <a:spcBef>
                <a:spcPts val="0"/>
              </a:spcBef>
              <a:spcAft>
                <a:spcPts val="0"/>
              </a:spcAft>
              <a:defRPr/>
            </a:pPr>
            <a:endParaRPr lang="ru-RU" sz="1400" b="1">
              <a:solidFill>
                <a:srgbClr val="44546A">
                  <a:lumMod val="50000"/>
                </a:srgbClr>
              </a:solidFill>
              <a:latin typeface="Times New Roman" pitchFamily="18" charset="0"/>
              <a:cs typeface="Times New Roman" pitchFamily="18" charset="0"/>
            </a:endParaRPr>
          </a:p>
        </p:txBody>
      </p:sp>
      <p:sp>
        <p:nvSpPr>
          <p:cNvPr id="27" name="Скругленный прямоугольник 22">
            <a:extLst>
              <a:ext uri="{FF2B5EF4-FFF2-40B4-BE49-F238E27FC236}">
                <a16:creationId xmlns:a16="http://schemas.microsoft.com/office/drawing/2014/main" id="{A1F1E810-F648-7369-9A55-F5A8AD6317E3}"/>
              </a:ext>
            </a:extLst>
          </p:cNvPr>
          <p:cNvSpPr/>
          <p:nvPr/>
        </p:nvSpPr>
        <p:spPr>
          <a:xfrm>
            <a:off x="632520" y="5301208"/>
            <a:ext cx="4464496" cy="1512168"/>
          </a:xfrm>
          <a:prstGeom prst="roundRect">
            <a:avLst/>
          </a:prstGeom>
          <a:solidFill>
            <a:schemeClr val="accent6">
              <a:lumMod val="20000"/>
              <a:lumOff val="80000"/>
            </a:schemeClr>
          </a:solidFill>
          <a:ln>
            <a:solidFill>
              <a:srgbClr val="FF0000"/>
            </a:solidFill>
          </a:ln>
        </p:spPr>
        <p:style>
          <a:lnRef idx="0">
            <a:schemeClr val="accent1"/>
          </a:lnRef>
          <a:fillRef idx="3">
            <a:schemeClr val="accent1"/>
          </a:fillRef>
          <a:effectRef idx="3">
            <a:schemeClr val="accent1"/>
          </a:effectRef>
          <a:fontRef idx="minor">
            <a:schemeClr val="lt1"/>
          </a:fontRef>
        </p:style>
        <p:txBody>
          <a:bodyPr/>
          <a:lstStyle/>
          <a:p>
            <a:pPr algn="just">
              <a:defRPr/>
            </a:pPr>
            <a:r>
              <a:rPr lang="en-US" sz="1300" b="1" dirty="0">
                <a:solidFill>
                  <a:prstClr val="black"/>
                </a:solidFill>
                <a:latin typeface="Times New Roman" panose="02020603050405020304" pitchFamily="18" charset="0"/>
                <a:cs typeface="Times New Roman" panose="02020603050405020304" pitchFamily="18" charset="0"/>
              </a:rPr>
              <a:t>If an average of 65-75 thousand tons of grapes are grown annually in the district, 10 percent of this is processed by the existing enterprises in the district. A total of 10 thousand tons or 14 percent of the harvest is directed towards processing and domestic consumption. The remaining 86 percent of the product is sent to neighboring regions and exported.</a:t>
            </a:r>
            <a:endParaRPr lang="ru-RU" sz="1400" b="1" dirty="0">
              <a:solidFill>
                <a:srgbClr val="44546A">
                  <a:lumMod val="50000"/>
                </a:srgbClr>
              </a:solidFill>
              <a:latin typeface="Times New Roman" pitchFamily="18" charset="0"/>
              <a:cs typeface="Times New Roman" pitchFamily="18" charset="0"/>
            </a:endParaRPr>
          </a:p>
        </p:txBody>
      </p:sp>
      <p:sp>
        <p:nvSpPr>
          <p:cNvPr id="28" name="Скругленный прямоугольник 43">
            <a:extLst>
              <a:ext uri="{FF2B5EF4-FFF2-40B4-BE49-F238E27FC236}">
                <a16:creationId xmlns:a16="http://schemas.microsoft.com/office/drawing/2014/main" id="{7600B960-B301-29BF-C28B-FA5C9C05EEC7}"/>
              </a:ext>
            </a:extLst>
          </p:cNvPr>
          <p:cNvSpPr/>
          <p:nvPr/>
        </p:nvSpPr>
        <p:spPr>
          <a:xfrm>
            <a:off x="5961112" y="620688"/>
            <a:ext cx="2664296" cy="360040"/>
          </a:xfrm>
          <a:prstGeom prst="roundRect">
            <a:avLst/>
          </a:prstGeom>
          <a:solidFill>
            <a:schemeClr val="accent6">
              <a:lumMod val="20000"/>
              <a:lumOff val="80000"/>
            </a:schemeClr>
          </a:solidFill>
          <a:ln>
            <a:solidFill>
              <a:srgbClr val="FF0000"/>
            </a:solidFill>
          </a:ln>
        </p:spPr>
        <p:style>
          <a:lnRef idx="0">
            <a:schemeClr val="accent1"/>
          </a:lnRef>
          <a:fillRef idx="3">
            <a:schemeClr val="accent1"/>
          </a:fillRef>
          <a:effectRef idx="3">
            <a:schemeClr val="accent1"/>
          </a:effectRef>
          <a:fontRef idx="minor">
            <a:schemeClr val="lt1"/>
          </a:fontRef>
        </p:style>
        <p:txBody>
          <a:bodyPr/>
          <a:lstStyle/>
          <a:p>
            <a:pPr algn="ctr" eaLnBrk="1" fontAlgn="auto" hangingPunct="1">
              <a:spcBef>
                <a:spcPts val="0"/>
              </a:spcBef>
              <a:spcAft>
                <a:spcPts val="0"/>
              </a:spcAft>
              <a:defRPr/>
            </a:pPr>
            <a:r>
              <a:rPr lang="en-US" altLang="ru-RU" sz="1600" b="1" dirty="0">
                <a:solidFill>
                  <a:srgbClr val="202124"/>
                </a:solidFill>
                <a:latin typeface="Times New Roman" panose="02020603050405020304" pitchFamily="18" charset="0"/>
                <a:cs typeface="Times New Roman" panose="02020603050405020304" pitchFamily="18" charset="0"/>
              </a:rPr>
              <a:t>Available benefits</a:t>
            </a:r>
            <a:endParaRPr lang="ru-RU" sz="1600" b="1" dirty="0">
              <a:solidFill>
                <a:srgbClr val="44546A">
                  <a:lumMod val="50000"/>
                </a:srgbClr>
              </a:solidFill>
              <a:latin typeface="Times New Roman" pitchFamily="18" charset="0"/>
              <a:cs typeface="Times New Roman" pitchFamily="18" charset="0"/>
            </a:endParaRPr>
          </a:p>
        </p:txBody>
      </p:sp>
      <p:sp>
        <p:nvSpPr>
          <p:cNvPr id="29" name="Стрелка: вниз 28">
            <a:extLst>
              <a:ext uri="{FF2B5EF4-FFF2-40B4-BE49-F238E27FC236}">
                <a16:creationId xmlns:a16="http://schemas.microsoft.com/office/drawing/2014/main" id="{C12AA493-BDB3-8317-F857-F84EEB2ED243}"/>
              </a:ext>
            </a:extLst>
          </p:cNvPr>
          <p:cNvSpPr/>
          <p:nvPr/>
        </p:nvSpPr>
        <p:spPr>
          <a:xfrm>
            <a:off x="2720752" y="5085184"/>
            <a:ext cx="216024" cy="196548"/>
          </a:xfrm>
          <a:prstGeom prst="downArrow">
            <a:avLst/>
          </a:prstGeom>
          <a:solidFill>
            <a:schemeClr val="accent2"/>
          </a:solidFill>
        </p:spPr>
        <p:style>
          <a:lnRef idx="0">
            <a:schemeClr val="accent1"/>
          </a:lnRef>
          <a:fillRef idx="3">
            <a:schemeClr val="accent1"/>
          </a:fillRef>
          <a:effectRef idx="3">
            <a:schemeClr val="accent1"/>
          </a:effectRef>
          <a:fontRef idx="minor">
            <a:schemeClr val="lt1"/>
          </a:fontRef>
        </p:style>
        <p:txBody>
          <a:bodyPr/>
          <a:lstStyle/>
          <a:p>
            <a:pPr algn="ctr" eaLnBrk="1" fontAlgn="auto" hangingPunct="1">
              <a:spcBef>
                <a:spcPts val="0"/>
              </a:spcBef>
              <a:spcAft>
                <a:spcPts val="0"/>
              </a:spcAft>
              <a:defRPr/>
            </a:pPr>
            <a:endParaRPr lang="ru-RU" sz="1400" b="1">
              <a:solidFill>
                <a:srgbClr val="44546A">
                  <a:lumMod val="50000"/>
                </a:srgbClr>
              </a:solidFill>
              <a:latin typeface="Times New Roman" pitchFamily="18" charset="0"/>
              <a:cs typeface="Times New Roman" pitchFamily="18" charset="0"/>
            </a:endParaRPr>
          </a:p>
        </p:txBody>
      </p:sp>
      <p:sp>
        <p:nvSpPr>
          <p:cNvPr id="30" name="Скругленный прямоугольник 22">
            <a:extLst>
              <a:ext uri="{FF2B5EF4-FFF2-40B4-BE49-F238E27FC236}">
                <a16:creationId xmlns:a16="http://schemas.microsoft.com/office/drawing/2014/main" id="{4AE12CA7-7D29-A0AB-E13F-1D873EAEC1F5}"/>
              </a:ext>
            </a:extLst>
          </p:cNvPr>
          <p:cNvSpPr/>
          <p:nvPr/>
        </p:nvSpPr>
        <p:spPr>
          <a:xfrm>
            <a:off x="5313040" y="1226844"/>
            <a:ext cx="4032448" cy="2404165"/>
          </a:xfrm>
          <a:prstGeom prst="roundRect">
            <a:avLst/>
          </a:prstGeom>
          <a:solidFill>
            <a:schemeClr val="accent6">
              <a:lumMod val="20000"/>
              <a:lumOff val="80000"/>
            </a:schemeClr>
          </a:solidFill>
          <a:ln>
            <a:solidFill>
              <a:srgbClr val="FF0000"/>
            </a:solidFill>
          </a:ln>
        </p:spPr>
        <p:style>
          <a:lnRef idx="0">
            <a:schemeClr val="accent1"/>
          </a:lnRef>
          <a:fillRef idx="3">
            <a:schemeClr val="accent1"/>
          </a:fillRef>
          <a:effectRef idx="3">
            <a:schemeClr val="accent1"/>
          </a:effectRef>
          <a:fontRef idx="minor">
            <a:schemeClr val="lt1"/>
          </a:fontRef>
        </p:style>
        <p:txBody>
          <a:bodyPr/>
          <a:lstStyle/>
          <a:p>
            <a:pPr eaLnBrk="1" fontAlgn="auto" hangingPunct="1">
              <a:spcBef>
                <a:spcPts val="0"/>
              </a:spcBef>
              <a:spcAft>
                <a:spcPts val="0"/>
              </a:spcAft>
              <a:defRPr/>
            </a:pPr>
            <a:r>
              <a:rPr lang="en-US" sz="1300" b="1" dirty="0">
                <a:solidFill>
                  <a:schemeClr val="tx1"/>
                </a:solidFill>
                <a:latin typeface="Times New Roman" panose="02020603050405020304" pitchFamily="18" charset="0"/>
                <a:cs typeface="Times New Roman" panose="02020603050405020304" pitchFamily="18" charset="0"/>
              </a:rPr>
              <a:t>In accordance with the President of Uzbekistan's Decree No. 144 dated March 1, 2022, on the "New Irrigation Systems in Agriculture" concert, a direct replenishment system of 8.0 million </a:t>
            </a:r>
            <a:r>
              <a:rPr lang="en-US" sz="1300" b="1" dirty="0" err="1">
                <a:solidFill>
                  <a:schemeClr val="tx1"/>
                </a:solidFill>
                <a:latin typeface="Times New Roman" panose="02020603050405020304" pitchFamily="18" charset="0"/>
                <a:cs typeface="Times New Roman" panose="02020603050405020304" pitchFamily="18" charset="0"/>
              </a:rPr>
              <a:t>soums</a:t>
            </a:r>
            <a:r>
              <a:rPr lang="en-US" sz="1300" b="1" dirty="0">
                <a:solidFill>
                  <a:schemeClr val="tx1"/>
                </a:solidFill>
                <a:latin typeface="Times New Roman" panose="02020603050405020304" pitchFamily="18" charset="0"/>
                <a:cs typeface="Times New Roman" panose="02020603050405020304" pitchFamily="18" charset="0"/>
              </a:rPr>
              <a:t> per hectare for vineyards is provided. Additionally, subsidies for drilling irrigation wells will be approved at 600 thousand </a:t>
            </a:r>
            <a:r>
              <a:rPr lang="en-US" sz="1300" b="1" dirty="0" err="1">
                <a:solidFill>
                  <a:schemeClr val="tx1"/>
                </a:solidFill>
                <a:latin typeface="Times New Roman" panose="02020603050405020304" pitchFamily="18" charset="0"/>
                <a:cs typeface="Times New Roman" panose="02020603050405020304" pitchFamily="18" charset="0"/>
              </a:rPr>
              <a:t>soums</a:t>
            </a:r>
            <a:r>
              <a:rPr lang="en-US" sz="1300" b="1" dirty="0">
                <a:solidFill>
                  <a:schemeClr val="tx1"/>
                </a:solidFill>
                <a:latin typeface="Times New Roman" panose="02020603050405020304" pitchFamily="18" charset="0"/>
                <a:cs typeface="Times New Roman" panose="02020603050405020304" pitchFamily="18" charset="0"/>
              </a:rPr>
              <a:t> per meter, but not exceeding 120 million </a:t>
            </a:r>
            <a:r>
              <a:rPr lang="en-US" sz="1300" b="1" dirty="0" err="1">
                <a:solidFill>
                  <a:schemeClr val="tx1"/>
                </a:solidFill>
                <a:latin typeface="Times New Roman" panose="02020603050405020304" pitchFamily="18" charset="0"/>
                <a:cs typeface="Times New Roman" panose="02020603050405020304" pitchFamily="18" charset="0"/>
              </a:rPr>
              <a:t>soums</a:t>
            </a:r>
            <a:r>
              <a:rPr lang="en-US" sz="1300" b="1" dirty="0">
                <a:solidFill>
                  <a:schemeClr val="tx1"/>
                </a:solidFill>
                <a:latin typeface="Times New Roman" panose="02020603050405020304" pitchFamily="18" charset="0"/>
                <a:cs typeface="Times New Roman" panose="02020603050405020304" pitchFamily="18" charset="0"/>
              </a:rPr>
              <a:t> in total, in collaboration with the relevant entrepreneurs.</a:t>
            </a:r>
            <a:endParaRPr lang="ru-RU" sz="1300" b="1" dirty="0">
              <a:solidFill>
                <a:schemeClr val="tx1"/>
              </a:solidFill>
              <a:latin typeface="Times New Roman" panose="02020603050405020304" pitchFamily="18" charset="0"/>
              <a:cs typeface="Times New Roman" pitchFamily="18" charset="0"/>
            </a:endParaRPr>
          </a:p>
        </p:txBody>
      </p:sp>
    </p:spTree>
  </p:cSld>
  <p:clrMapOvr>
    <a:overrideClrMapping bg1="lt1" tx1="dk1" bg2="lt2" tx2="dk2" accent1="accent1" accent2="accent2" accent3="accent3" accent4="accent4" accent5="accent5" accent6="accent6" hlink="hlink" folHlink="folHlink"/>
  </p:clrMapOvr>
  <p:transition advTm="4000"/>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0">
          <a:gsLst>
            <a:gs pos="0">
              <a:srgbClr val="9AB5E4"/>
            </a:gs>
            <a:gs pos="50000">
              <a:srgbClr val="C2D1ED"/>
            </a:gs>
            <a:gs pos="100000">
              <a:srgbClr val="E1E8F5"/>
            </a:gs>
          </a:gsLst>
          <a:lin ang="5400000"/>
        </a:gradFill>
        <a:effectLst/>
      </p:bgPr>
    </p:bg>
    <p:spTree>
      <p:nvGrpSpPr>
        <p:cNvPr id="1" name=""/>
        <p:cNvGrpSpPr/>
        <p:nvPr/>
      </p:nvGrpSpPr>
      <p:grpSpPr>
        <a:xfrm>
          <a:off x="0" y="0"/>
          <a:ext cx="0" cy="0"/>
          <a:chOff x="0" y="0"/>
          <a:chExt cx="0" cy="0"/>
        </a:xfrm>
      </p:grpSpPr>
      <p:sp>
        <p:nvSpPr>
          <p:cNvPr id="62466" name="AutoShape 2" descr="ÐÐ°ÑÑÐ¸Ð½ÐºÐ¸ Ð¿Ð¾ Ð·Ð°Ð¿ÑÐ¾ÑÑ Ð½Ð°ÑÐµÐ»ÐµÐ½Ð¸Ðµ">
            <a:extLst>
              <a:ext uri="{FF2B5EF4-FFF2-40B4-BE49-F238E27FC236}">
                <a16:creationId xmlns:a16="http://schemas.microsoft.com/office/drawing/2014/main" id="{3EED2C6C-03BD-09FC-D9F2-30AEDCA1204E}"/>
              </a:ext>
            </a:extLst>
          </p:cNvPr>
          <p:cNvSpPr>
            <a:spLocks noChangeAspect="1" noChangeArrowheads="1"/>
          </p:cNvSpPr>
          <p:nvPr/>
        </p:nvSpPr>
        <p:spPr bwMode="auto">
          <a:xfrm>
            <a:off x="536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p>
        </p:txBody>
      </p:sp>
      <p:sp>
        <p:nvSpPr>
          <p:cNvPr id="62467" name="AutoShape 4" descr="ÐÐ°ÑÑÐ¸Ð½ÐºÐ¸ Ð¿Ð¾ Ð·Ð°Ð¿ÑÐ¾ÑÑ Ð½Ð°ÑÐµÐ»ÐµÐ½Ð¸Ðµ">
            <a:extLst>
              <a:ext uri="{FF2B5EF4-FFF2-40B4-BE49-F238E27FC236}">
                <a16:creationId xmlns:a16="http://schemas.microsoft.com/office/drawing/2014/main" id="{77FA56CB-70E7-8D05-AD31-E2A2503F4BD7}"/>
              </a:ext>
            </a:extLst>
          </p:cNvPr>
          <p:cNvSpPr>
            <a:spLocks noChangeAspect="1" noChangeArrowheads="1"/>
          </p:cNvSpPr>
          <p:nvPr/>
        </p:nvSpPr>
        <p:spPr bwMode="auto">
          <a:xfrm>
            <a:off x="536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p>
        </p:txBody>
      </p:sp>
      <p:sp>
        <p:nvSpPr>
          <p:cNvPr id="62468" name="AutoShape 4" descr="ÐÐ°ÑÑÐ¸Ð½ÐºÐ¸ Ð¿Ð¾ Ð·Ð°Ð¿ÑÐ¾ÑÑ ÑÑÐ¸ÐºÐ¾ÑÐ°Ð¶Ð½ÑÐµ Ð¸Ð·Ð´ÐµÐ»Ð¸Ñ">
            <a:extLst>
              <a:ext uri="{FF2B5EF4-FFF2-40B4-BE49-F238E27FC236}">
                <a16:creationId xmlns:a16="http://schemas.microsoft.com/office/drawing/2014/main" id="{6F574708-1C52-0CC6-430E-2F84F7E66401}"/>
              </a:ext>
            </a:extLst>
          </p:cNvPr>
          <p:cNvSpPr>
            <a:spLocks noChangeAspect="1" noChangeArrowheads="1"/>
          </p:cNvSpPr>
          <p:nvPr/>
        </p:nvSpPr>
        <p:spPr bwMode="auto">
          <a:xfrm>
            <a:off x="536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p>
        </p:txBody>
      </p:sp>
      <p:graphicFrame>
        <p:nvGraphicFramePr>
          <p:cNvPr id="14" name="Схема 13">
            <a:extLst>
              <a:ext uri="{FF2B5EF4-FFF2-40B4-BE49-F238E27FC236}">
                <a16:creationId xmlns:a16="http://schemas.microsoft.com/office/drawing/2014/main" id="{6CE6CE00-028A-49F7-5E2E-BC2A0E2374DF}"/>
              </a:ext>
            </a:extLst>
          </p:cNvPr>
          <p:cNvGraphicFramePr/>
          <p:nvPr/>
        </p:nvGraphicFramePr>
        <p:xfrm>
          <a:off x="381000" y="-71462"/>
          <a:ext cx="9144032" cy="7143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Заголовок 14">
            <a:extLst>
              <a:ext uri="{FF2B5EF4-FFF2-40B4-BE49-F238E27FC236}">
                <a16:creationId xmlns:a16="http://schemas.microsoft.com/office/drawing/2014/main" id="{668C74BB-A831-E059-738F-26B0AAB32A1E}"/>
              </a:ext>
            </a:extLst>
          </p:cNvPr>
          <p:cNvSpPr>
            <a:spLocks noGrp="1"/>
          </p:cNvSpPr>
          <p:nvPr>
            <p:ph type="ctrTitle"/>
          </p:nvPr>
        </p:nvSpPr>
        <p:spPr>
          <a:noFill/>
          <a:scene3d>
            <a:camera prst="orthographicFront"/>
            <a:lightRig rig="threePt" dir="t"/>
          </a:scene3d>
          <a:sp3d>
            <a:bevelT w="152400" h="50800" prst="softRound"/>
          </a:sp3d>
        </p:spPr>
        <p:txBody>
          <a:bodyPr rtlCol="0">
            <a:normAutofit/>
          </a:bodyPr>
          <a:lstStyle/>
          <a:p>
            <a:pPr eaLnBrk="1" fontAlgn="auto" hangingPunct="1">
              <a:spcAft>
                <a:spcPts val="0"/>
              </a:spcAft>
              <a:defRPr/>
            </a:pPr>
            <a:r>
              <a:rPr lang="en-US" sz="4800" b="1" dirty="0">
                <a:latin typeface="Times New Roman" pitchFamily="18" charset="0"/>
                <a:cs typeface="Times New Roman" pitchFamily="18" charset="0"/>
              </a:rPr>
              <a:t>Thank you for your attention</a:t>
            </a:r>
            <a:endParaRPr lang="ru-RU" sz="4800" b="1" dirty="0">
              <a:latin typeface="Times New Roman" pitchFamily="18" charset="0"/>
              <a:cs typeface="Times New Roman" pitchFamily="18" charset="0"/>
            </a:endParaRPr>
          </a:p>
        </p:txBody>
      </p:sp>
      <p:sp>
        <p:nvSpPr>
          <p:cNvPr id="16" name="Прямоугольник 15">
            <a:extLst>
              <a:ext uri="{FF2B5EF4-FFF2-40B4-BE49-F238E27FC236}">
                <a16:creationId xmlns:a16="http://schemas.microsoft.com/office/drawing/2014/main" id="{588D3A51-9CC9-1F4F-BC7F-933F14A1069E}"/>
              </a:ext>
            </a:extLst>
          </p:cNvPr>
          <p:cNvSpPr/>
          <p:nvPr/>
        </p:nvSpPr>
        <p:spPr>
          <a:xfrm>
            <a:off x="381000" y="4941888"/>
            <a:ext cx="9144000" cy="191611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ru-RU" dirty="0">
                <a:latin typeface="Times New Roman" pitchFamily="18" charset="0"/>
                <a:cs typeface="Times New Roman" pitchFamily="18" charset="0"/>
              </a:rPr>
              <a:t>				</a:t>
            </a:r>
          </a:p>
          <a:p>
            <a:pPr eaLnBrk="1" fontAlgn="auto" hangingPunct="1">
              <a:spcBef>
                <a:spcPts val="0"/>
              </a:spcBef>
              <a:spcAft>
                <a:spcPts val="0"/>
              </a:spcAft>
              <a:defRPr/>
            </a:pPr>
            <a:r>
              <a:rPr lang="en-US" b="1" dirty="0">
                <a:solidFill>
                  <a:schemeClr val="tx2">
                    <a:lumMod val="50000"/>
                  </a:schemeClr>
                </a:solidFill>
                <a:latin typeface="Times New Roman" pitchFamily="18" charset="0"/>
                <a:cs typeface="Times New Roman" pitchFamily="18" charset="0"/>
              </a:rPr>
              <a:t>ADDRESS</a:t>
            </a:r>
            <a:r>
              <a:rPr lang="ru-RU" b="1" dirty="0">
                <a:solidFill>
                  <a:schemeClr val="tx2">
                    <a:lumMod val="50000"/>
                  </a:schemeClr>
                </a:solidFill>
                <a:latin typeface="Times New Roman" pitchFamily="18" charset="0"/>
                <a:cs typeface="Times New Roman" pitchFamily="18" charset="0"/>
              </a:rPr>
              <a:t>:</a:t>
            </a:r>
          </a:p>
          <a:p>
            <a:pPr eaLnBrk="1" fontAlgn="auto" hangingPunct="1">
              <a:spcBef>
                <a:spcPts val="0"/>
              </a:spcBef>
              <a:spcAft>
                <a:spcPts val="0"/>
              </a:spcAft>
              <a:defRPr/>
            </a:pPr>
            <a:r>
              <a:rPr lang="ru-RU" sz="1400" dirty="0">
                <a:solidFill>
                  <a:schemeClr val="tx2">
                    <a:lumMod val="50000"/>
                  </a:schemeClr>
                </a:solidFill>
                <a:latin typeface="Times New Roman" pitchFamily="18" charset="0"/>
                <a:cs typeface="Times New Roman" pitchFamily="18" charset="0"/>
              </a:rPr>
              <a:t>140200,</a:t>
            </a:r>
          </a:p>
          <a:p>
            <a:pPr eaLnBrk="1" fontAlgn="auto" hangingPunct="1">
              <a:spcBef>
                <a:spcPts val="0"/>
              </a:spcBef>
              <a:spcAft>
                <a:spcPts val="0"/>
              </a:spcAft>
              <a:defRPr/>
            </a:pPr>
            <a:r>
              <a:rPr lang="en-US" sz="1400" dirty="0">
                <a:solidFill>
                  <a:schemeClr val="tx2">
                    <a:lumMod val="50000"/>
                  </a:schemeClr>
                </a:solidFill>
                <a:latin typeface="Times New Roman" pitchFamily="18" charset="0"/>
                <a:cs typeface="Times New Roman" pitchFamily="18" charset="0"/>
              </a:rPr>
              <a:t>Republic of Uzbekistan,</a:t>
            </a:r>
          </a:p>
          <a:p>
            <a:pPr eaLnBrk="1" fontAlgn="auto" hangingPunct="1">
              <a:spcBef>
                <a:spcPts val="0"/>
              </a:spcBef>
              <a:spcAft>
                <a:spcPts val="0"/>
              </a:spcAft>
              <a:defRPr/>
            </a:pPr>
            <a:r>
              <a:rPr lang="en-US" sz="1400" dirty="0">
                <a:solidFill>
                  <a:schemeClr val="tx2">
                    <a:lumMod val="50000"/>
                  </a:schemeClr>
                </a:solidFill>
                <a:latin typeface="Times New Roman" pitchFamily="18" charset="0"/>
                <a:cs typeface="Times New Roman" pitchFamily="18" charset="0"/>
              </a:rPr>
              <a:t>Samarkand province,</a:t>
            </a:r>
          </a:p>
          <a:p>
            <a:pPr eaLnBrk="1" fontAlgn="auto" hangingPunct="1">
              <a:spcBef>
                <a:spcPts val="0"/>
              </a:spcBef>
              <a:spcAft>
                <a:spcPts val="0"/>
              </a:spcAft>
              <a:defRPr/>
            </a:pPr>
            <a:r>
              <a:rPr lang="en-US" sz="1400" dirty="0" err="1">
                <a:solidFill>
                  <a:schemeClr val="tx2">
                    <a:lumMod val="50000"/>
                  </a:schemeClr>
                </a:solidFill>
                <a:latin typeface="Times New Roman" pitchFamily="18" charset="0"/>
                <a:cs typeface="Times New Roman" pitchFamily="18" charset="0"/>
              </a:rPr>
              <a:t>Bulungur</a:t>
            </a:r>
            <a:r>
              <a:rPr lang="en-US" sz="1400" dirty="0">
                <a:solidFill>
                  <a:schemeClr val="tx2">
                    <a:lumMod val="50000"/>
                  </a:schemeClr>
                </a:solidFill>
                <a:latin typeface="Times New Roman" pitchFamily="18" charset="0"/>
                <a:cs typeface="Times New Roman" pitchFamily="18" charset="0"/>
              </a:rPr>
              <a:t> district,</a:t>
            </a:r>
          </a:p>
          <a:p>
            <a:pPr eaLnBrk="1" fontAlgn="auto" hangingPunct="1">
              <a:spcBef>
                <a:spcPts val="0"/>
              </a:spcBef>
              <a:spcAft>
                <a:spcPts val="0"/>
              </a:spcAft>
              <a:defRPr/>
            </a:pPr>
            <a:r>
              <a:rPr lang="en-US" sz="1400" dirty="0">
                <a:solidFill>
                  <a:schemeClr val="tx2">
                    <a:lumMod val="50000"/>
                  </a:schemeClr>
                </a:solidFill>
                <a:latin typeface="Times New Roman" pitchFamily="18" charset="0"/>
                <a:cs typeface="Times New Roman" pitchFamily="18" charset="0"/>
              </a:rPr>
              <a:t>Independence square 1 house</a:t>
            </a:r>
          </a:p>
          <a:p>
            <a:pPr eaLnBrk="1" fontAlgn="auto" hangingPunct="1">
              <a:spcBef>
                <a:spcPts val="0"/>
              </a:spcBef>
              <a:spcAft>
                <a:spcPts val="0"/>
              </a:spcAft>
              <a:defRPr/>
            </a:pPr>
            <a:r>
              <a:rPr lang="en-US" sz="1400" dirty="0">
                <a:solidFill>
                  <a:schemeClr val="tx2">
                    <a:lumMod val="50000"/>
                  </a:schemeClr>
                </a:solidFill>
                <a:latin typeface="Times New Roman" pitchFamily="18" charset="0"/>
                <a:cs typeface="Times New Roman" pitchFamily="18" charset="0"/>
                <a:hlinkClick r:id="rId7"/>
              </a:rPr>
              <a:t>https://www.bulungur.uz/</a:t>
            </a:r>
            <a:endParaRPr lang="uz-Cyrl-UZ" sz="1400" dirty="0">
              <a:solidFill>
                <a:schemeClr val="tx2">
                  <a:lumMod val="50000"/>
                </a:schemeClr>
              </a:solidFill>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id="{55564015-0909-2229-C324-1CDF0FB7BAF4}"/>
              </a:ext>
            </a:extLst>
          </p:cNvPr>
          <p:cNvPicPr>
            <a:picLocks noChangeAspect="1"/>
          </p:cNvPicPr>
          <p:nvPr/>
        </p:nvPicPr>
        <p:blipFill>
          <a:blip r:embed="rId8"/>
          <a:stretch>
            <a:fillRect/>
          </a:stretch>
        </p:blipFill>
        <p:spPr>
          <a:xfrm>
            <a:off x="7401272" y="5149038"/>
            <a:ext cx="1512168" cy="1501811"/>
          </a:xfrm>
          <a:prstGeom prst="rect">
            <a:avLst/>
          </a:prstGeom>
        </p:spPr>
      </p:pic>
    </p:spTree>
  </p:cSld>
  <p:clrMapOvr>
    <a:masterClrMapping/>
  </p:clrMapOvr>
  <p:transition spd="slow" advTm="4000">
    <p:fade thruBlk="1"/>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B46FD4-3D89-FC8B-1D45-E7E958680E00}"/>
              </a:ext>
            </a:extLst>
          </p:cNvPr>
          <p:cNvSpPr txBox="1"/>
          <p:nvPr/>
        </p:nvSpPr>
        <p:spPr>
          <a:xfrm>
            <a:off x="558076" y="-10377"/>
            <a:ext cx="8715404" cy="559057"/>
          </a:xfrm>
          <a:prstGeom prst="rect">
            <a:avLst/>
          </a:prstGeom>
          <a:solidFill>
            <a:schemeClr val="accent5">
              <a:lumMod val="40000"/>
              <a:lumOff val="60000"/>
            </a:schemeClr>
          </a:solidFill>
        </p:spPr>
        <p:style>
          <a:lnRef idx="0">
            <a:schemeClr val="accent1"/>
          </a:lnRef>
          <a:fillRef idx="3">
            <a:schemeClr val="accent1"/>
          </a:fillRef>
          <a:effectRef idx="3">
            <a:schemeClr val="accent1"/>
          </a:effectRef>
          <a:fontRef idx="minor">
            <a:schemeClr val="lt1"/>
          </a:fontRef>
        </p:style>
        <p:txBody>
          <a:bodyPr anchor="ctr"/>
          <a:lstStyle>
            <a:lvl1pPr algn="ctr">
              <a:spcBef>
                <a:spcPct val="0"/>
              </a:spcBef>
              <a:buNone/>
              <a:defRPr sz="3000" b="1">
                <a:solidFill>
                  <a:schemeClr val="tx2">
                    <a:lumMod val="50000"/>
                  </a:schemeClr>
                </a:solidFill>
                <a:latin typeface="Times New Roman" pitchFamily="18" charset="0"/>
                <a:cs typeface="Times New Roman" pitchFamily="18" charset="0"/>
              </a:defRPr>
            </a:lvl1pPr>
          </a:lstStyle>
          <a:p>
            <a:pPr eaLnBrk="1" fontAlgn="auto" hangingPunct="1">
              <a:spcAft>
                <a:spcPts val="0"/>
              </a:spcAft>
              <a:defRPr/>
            </a:pPr>
            <a:r>
              <a:rPr lang="en-US" sz="2000" dirty="0"/>
              <a:t>General Information</a:t>
            </a:r>
            <a:endParaRPr lang="ru-RU" sz="2000" dirty="0"/>
          </a:p>
        </p:txBody>
      </p:sp>
      <p:sp>
        <p:nvSpPr>
          <p:cNvPr id="5" name="TextBox 4">
            <a:extLst>
              <a:ext uri="{FF2B5EF4-FFF2-40B4-BE49-F238E27FC236}">
                <a16:creationId xmlns:a16="http://schemas.microsoft.com/office/drawing/2014/main" id="{CAF94B30-E5A2-2CFC-30A4-D70A42715422}"/>
              </a:ext>
            </a:extLst>
          </p:cNvPr>
          <p:cNvSpPr txBox="1"/>
          <p:nvPr/>
        </p:nvSpPr>
        <p:spPr>
          <a:xfrm>
            <a:off x="4989513" y="581025"/>
            <a:ext cx="3551237" cy="384175"/>
          </a:xfrm>
          <a:prstGeom prst="rect">
            <a:avLst/>
          </a:prstGeom>
          <a:solidFill>
            <a:schemeClr val="tx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ru-RU"/>
            </a:defPPr>
            <a:lvl1pPr algn="ctr">
              <a:defRPr sz="1400" b="1">
                <a:solidFill>
                  <a:srgbClr val="002060"/>
                </a:solidFill>
                <a:latin typeface="Times New Roman" pitchFamily="18" charset="0"/>
                <a:cs typeface="Times New Roman"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eaLnBrk="1" fontAlgn="auto" hangingPunct="1">
              <a:spcBef>
                <a:spcPts val="0"/>
              </a:spcBef>
              <a:spcAft>
                <a:spcPts val="0"/>
              </a:spcAft>
              <a:defRPr/>
            </a:pPr>
            <a:r>
              <a:rPr lang="en-US" sz="2000" dirty="0"/>
              <a:t>Total area</a:t>
            </a:r>
            <a:r>
              <a:rPr lang="en-US" sz="1600" dirty="0"/>
              <a:t>: 76,000 hectares</a:t>
            </a:r>
            <a:endParaRPr lang="ru-RU" sz="1600" dirty="0"/>
          </a:p>
        </p:txBody>
      </p:sp>
      <p:sp>
        <p:nvSpPr>
          <p:cNvPr id="6" name="TextBox 5">
            <a:extLst>
              <a:ext uri="{FF2B5EF4-FFF2-40B4-BE49-F238E27FC236}">
                <a16:creationId xmlns:a16="http://schemas.microsoft.com/office/drawing/2014/main" id="{5BB3B02C-CE91-9521-BB1A-8D45D08CFC8B}"/>
              </a:ext>
            </a:extLst>
          </p:cNvPr>
          <p:cNvSpPr txBox="1"/>
          <p:nvPr/>
        </p:nvSpPr>
        <p:spPr>
          <a:xfrm>
            <a:off x="4989513" y="1122363"/>
            <a:ext cx="3262312" cy="361950"/>
          </a:xfrm>
          <a:prstGeom prst="rect">
            <a:avLst/>
          </a:prstGeom>
          <a:solidFill>
            <a:schemeClr val="tx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ru-RU"/>
            </a:defPPr>
            <a:lvl1pPr algn="ctr">
              <a:defRPr sz="1400" b="1">
                <a:solidFill>
                  <a:srgbClr val="002060"/>
                </a:solidFill>
                <a:latin typeface="Times New Roman" pitchFamily="18" charset="0"/>
                <a:cs typeface="Times New Roman"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eaLnBrk="1" fontAlgn="auto" hangingPunct="1">
              <a:spcBef>
                <a:spcPts val="0"/>
              </a:spcBef>
              <a:spcAft>
                <a:spcPts val="0"/>
              </a:spcAft>
              <a:defRPr/>
            </a:pPr>
            <a:r>
              <a:rPr lang="en-US" sz="2000" dirty="0"/>
              <a:t>Population: </a:t>
            </a:r>
            <a:r>
              <a:rPr lang="en-US" sz="1600" dirty="0"/>
              <a:t>200,600 people</a:t>
            </a:r>
            <a:endParaRPr lang="ru-RU" sz="1600" dirty="0"/>
          </a:p>
        </p:txBody>
      </p:sp>
      <p:sp>
        <p:nvSpPr>
          <p:cNvPr id="11" name="TextBox 10">
            <a:extLst>
              <a:ext uri="{FF2B5EF4-FFF2-40B4-BE49-F238E27FC236}">
                <a16:creationId xmlns:a16="http://schemas.microsoft.com/office/drawing/2014/main" id="{E48B6C89-FA4A-EA96-3F73-FD77567AF9D4}"/>
              </a:ext>
            </a:extLst>
          </p:cNvPr>
          <p:cNvSpPr txBox="1"/>
          <p:nvPr/>
        </p:nvSpPr>
        <p:spPr>
          <a:xfrm>
            <a:off x="1136650" y="571500"/>
            <a:ext cx="3311525" cy="371475"/>
          </a:xfrm>
          <a:prstGeom prst="rect">
            <a:avLst/>
          </a:prstGeom>
          <a:solidFill>
            <a:schemeClr val="tx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ru-RU"/>
            </a:defPPr>
            <a:lvl1pPr algn="ctr">
              <a:defRPr sz="1400" b="1">
                <a:solidFill>
                  <a:srgbClr val="002060"/>
                </a:solidFill>
                <a:latin typeface="Times New Roman" pitchFamily="18" charset="0"/>
                <a:cs typeface="Times New Roman"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eaLnBrk="1" fontAlgn="auto" hangingPunct="1">
              <a:spcBef>
                <a:spcPts val="0"/>
              </a:spcBef>
              <a:spcAft>
                <a:spcPts val="0"/>
              </a:spcAft>
              <a:defRPr/>
            </a:pPr>
            <a:r>
              <a:rPr lang="en-US" sz="2000" dirty="0"/>
              <a:t>Established year: </a:t>
            </a:r>
            <a:r>
              <a:rPr lang="en-US" sz="1600" dirty="0"/>
              <a:t>1926</a:t>
            </a:r>
            <a:endParaRPr lang="ru-RU" sz="1600" dirty="0"/>
          </a:p>
        </p:txBody>
      </p:sp>
      <p:sp>
        <p:nvSpPr>
          <p:cNvPr id="12" name="TextBox 11">
            <a:extLst>
              <a:ext uri="{FF2B5EF4-FFF2-40B4-BE49-F238E27FC236}">
                <a16:creationId xmlns:a16="http://schemas.microsoft.com/office/drawing/2014/main" id="{3BD75700-4A92-441A-DA6D-2E4C3831AEC2}"/>
              </a:ext>
            </a:extLst>
          </p:cNvPr>
          <p:cNvSpPr txBox="1"/>
          <p:nvPr/>
        </p:nvSpPr>
        <p:spPr>
          <a:xfrm>
            <a:off x="1136650" y="1057275"/>
            <a:ext cx="3311525" cy="384175"/>
          </a:xfrm>
          <a:prstGeom prst="rect">
            <a:avLst/>
          </a:prstGeom>
          <a:solidFill>
            <a:schemeClr val="tx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ru-RU"/>
            </a:defPPr>
            <a:lvl1pPr algn="ctr">
              <a:defRPr sz="1400" b="1">
                <a:solidFill>
                  <a:srgbClr val="002060"/>
                </a:solidFill>
                <a:latin typeface="Times New Roman" pitchFamily="18" charset="0"/>
                <a:cs typeface="Times New Roman"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eaLnBrk="1" fontAlgn="auto" hangingPunct="1">
              <a:spcBef>
                <a:spcPts val="0"/>
              </a:spcBef>
              <a:spcAft>
                <a:spcPts val="0"/>
              </a:spcAft>
              <a:defRPr/>
            </a:pPr>
            <a:r>
              <a:rPr lang="en-US" sz="2000" dirty="0"/>
              <a:t>Location: </a:t>
            </a:r>
            <a:r>
              <a:rPr lang="en-US" sz="1600" dirty="0"/>
              <a:t>Southern-eastern part of the region</a:t>
            </a:r>
            <a:endParaRPr lang="ru-RU" sz="1600" dirty="0"/>
          </a:p>
        </p:txBody>
      </p:sp>
      <p:sp>
        <p:nvSpPr>
          <p:cNvPr id="13" name="TextBox 12">
            <a:extLst>
              <a:ext uri="{FF2B5EF4-FFF2-40B4-BE49-F238E27FC236}">
                <a16:creationId xmlns:a16="http://schemas.microsoft.com/office/drawing/2014/main" id="{AC147C47-C686-A28A-08E9-8FA2CE53078B}"/>
              </a:ext>
            </a:extLst>
          </p:cNvPr>
          <p:cNvSpPr txBox="1"/>
          <p:nvPr/>
        </p:nvSpPr>
        <p:spPr>
          <a:xfrm>
            <a:off x="560512" y="1556793"/>
            <a:ext cx="8715404" cy="430887"/>
          </a:xfrm>
          <a:prstGeom prst="rect">
            <a:avLst/>
          </a:prstGeom>
          <a:solidFill>
            <a:schemeClr val="accent5">
              <a:lumMod val="40000"/>
              <a:lumOff val="60000"/>
            </a:schemeClr>
          </a:solidFill>
        </p:spPr>
        <p:style>
          <a:lnRef idx="0">
            <a:schemeClr val="accent1"/>
          </a:lnRef>
          <a:fillRef idx="3">
            <a:schemeClr val="accent1"/>
          </a:fillRef>
          <a:effectRef idx="3">
            <a:schemeClr val="accent1"/>
          </a:effectRef>
          <a:fontRef idx="minor">
            <a:schemeClr val="lt1"/>
          </a:fontRef>
        </p:style>
        <p:txBody>
          <a:bodyPr anchor="ctr"/>
          <a:lstStyle>
            <a:defPPr>
              <a:defRPr lang="ru-RU"/>
            </a:defPPr>
            <a:lvl1pPr algn="ctr">
              <a:spcBef>
                <a:spcPct val="0"/>
              </a:spcBef>
              <a:buNone/>
              <a:defRPr sz="3000" b="1">
                <a:solidFill>
                  <a:schemeClr val="tx2">
                    <a:lumMod val="50000"/>
                  </a:schemeClr>
                </a:solidFill>
                <a:latin typeface="Times New Roman" pitchFamily="18" charset="0"/>
                <a:cs typeface="Times New Roman" pitchFamily="18" charset="0"/>
              </a:defRPr>
            </a:lvl1pPr>
          </a:lstStyle>
          <a:p>
            <a:pPr eaLnBrk="1" fontAlgn="auto" hangingPunct="1">
              <a:spcAft>
                <a:spcPts val="0"/>
              </a:spcAft>
              <a:defRPr/>
            </a:pPr>
            <a:r>
              <a:rPr lang="en-US" sz="1800" dirty="0"/>
              <a:t>Transport infrastructure</a:t>
            </a:r>
            <a:endParaRPr lang="ru-RU" sz="1800" dirty="0"/>
          </a:p>
        </p:txBody>
      </p:sp>
      <p:sp>
        <p:nvSpPr>
          <p:cNvPr id="14" name="TextBox 13">
            <a:extLst>
              <a:ext uri="{FF2B5EF4-FFF2-40B4-BE49-F238E27FC236}">
                <a16:creationId xmlns:a16="http://schemas.microsoft.com/office/drawing/2014/main" id="{DBC94A68-A4CD-D045-916C-665535E67C31}"/>
              </a:ext>
            </a:extLst>
          </p:cNvPr>
          <p:cNvSpPr txBox="1"/>
          <p:nvPr/>
        </p:nvSpPr>
        <p:spPr>
          <a:xfrm>
            <a:off x="558076" y="4149081"/>
            <a:ext cx="8715404" cy="490307"/>
          </a:xfrm>
          <a:prstGeom prst="rect">
            <a:avLst/>
          </a:prstGeom>
          <a:solidFill>
            <a:schemeClr val="accent5">
              <a:lumMod val="40000"/>
              <a:lumOff val="60000"/>
            </a:schemeClr>
          </a:solidFill>
        </p:spPr>
        <p:style>
          <a:lnRef idx="0">
            <a:schemeClr val="accent1"/>
          </a:lnRef>
          <a:fillRef idx="3">
            <a:schemeClr val="accent1"/>
          </a:fillRef>
          <a:effectRef idx="3">
            <a:schemeClr val="accent1"/>
          </a:effectRef>
          <a:fontRef idx="minor">
            <a:schemeClr val="lt1"/>
          </a:fontRef>
        </p:style>
        <p:txBody>
          <a:bodyPr anchor="ctr"/>
          <a:lstStyle>
            <a:defPPr>
              <a:defRPr lang="ru-RU"/>
            </a:defPPr>
            <a:lvl1pPr algn="ctr">
              <a:spcBef>
                <a:spcPct val="0"/>
              </a:spcBef>
              <a:buNone/>
              <a:defRPr sz="2400" b="1">
                <a:solidFill>
                  <a:schemeClr val="tx2">
                    <a:lumMod val="50000"/>
                  </a:schemeClr>
                </a:solidFill>
                <a:latin typeface="Times New Roman" pitchFamily="18" charset="0"/>
                <a:cs typeface="Times New Roman" pitchFamily="18" charset="0"/>
              </a:defRPr>
            </a:lvl1pPr>
          </a:lstStyle>
          <a:p>
            <a:pPr eaLnBrk="1" fontAlgn="auto" hangingPunct="1">
              <a:spcAft>
                <a:spcPts val="0"/>
              </a:spcAft>
              <a:defRPr/>
            </a:pPr>
            <a:r>
              <a:rPr lang="en-US" sz="1800" dirty="0"/>
              <a:t>Territorial infrastructure capabilities</a:t>
            </a:r>
            <a:endParaRPr lang="ru-RU" sz="1800" dirty="0"/>
          </a:p>
        </p:txBody>
      </p:sp>
      <p:sp>
        <p:nvSpPr>
          <p:cNvPr id="15" name="Заголовок 1">
            <a:extLst>
              <a:ext uri="{FF2B5EF4-FFF2-40B4-BE49-F238E27FC236}">
                <a16:creationId xmlns:a16="http://schemas.microsoft.com/office/drawing/2014/main" id="{57CA4B9D-5EC7-700B-0089-ECF06AD021FA}"/>
              </a:ext>
            </a:extLst>
          </p:cNvPr>
          <p:cNvSpPr txBox="1">
            <a:spLocks/>
          </p:cNvSpPr>
          <p:nvPr/>
        </p:nvSpPr>
        <p:spPr>
          <a:xfrm>
            <a:off x="700088" y="3357563"/>
            <a:ext cx="2597150" cy="727075"/>
          </a:xfrm>
          <a:prstGeom prst="rect">
            <a:avLst/>
          </a:prstGeom>
          <a:solidFill>
            <a:schemeClr val="tx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ru-RU"/>
            </a:defPPr>
            <a:lvl1pPr algn="ctr">
              <a:defRPr sz="1600" b="1">
                <a:solidFill>
                  <a:srgbClr val="002060"/>
                </a:solidFill>
                <a:latin typeface="Times New Roman" pitchFamily="18" charset="0"/>
                <a:cs typeface="Times New Roman"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eaLnBrk="1" fontAlgn="auto" hangingPunct="1">
              <a:spcBef>
                <a:spcPts val="0"/>
              </a:spcBef>
              <a:spcAft>
                <a:spcPts val="0"/>
              </a:spcAft>
              <a:defRPr/>
            </a:pPr>
            <a:r>
              <a:rPr lang="en-US" dirty="0"/>
              <a:t>Airways - Distance to Samarkand International Airport: 32 km</a:t>
            </a:r>
            <a:endParaRPr lang="ru-RU" sz="1400" dirty="0"/>
          </a:p>
        </p:txBody>
      </p:sp>
      <p:sp>
        <p:nvSpPr>
          <p:cNvPr id="16" name="Заголовок 1">
            <a:extLst>
              <a:ext uri="{FF2B5EF4-FFF2-40B4-BE49-F238E27FC236}">
                <a16:creationId xmlns:a16="http://schemas.microsoft.com/office/drawing/2014/main" id="{6F9244CC-5A23-0831-6152-4C27DA0A53D8}"/>
              </a:ext>
            </a:extLst>
          </p:cNvPr>
          <p:cNvSpPr txBox="1">
            <a:spLocks/>
          </p:cNvSpPr>
          <p:nvPr/>
        </p:nvSpPr>
        <p:spPr>
          <a:xfrm>
            <a:off x="3724275" y="3357563"/>
            <a:ext cx="2597150" cy="741362"/>
          </a:xfrm>
          <a:prstGeom prst="rect">
            <a:avLst/>
          </a:prstGeom>
          <a:solidFill>
            <a:schemeClr val="tx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ru-RU"/>
            </a:defPPr>
            <a:lvl1pPr algn="ctr">
              <a:defRPr sz="1600" b="1">
                <a:solidFill>
                  <a:srgbClr val="002060"/>
                </a:solidFill>
                <a:latin typeface="Times New Roman" pitchFamily="18" charset="0"/>
                <a:cs typeface="Times New Roman"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eaLnBrk="1" fontAlgn="auto" hangingPunct="1">
              <a:spcBef>
                <a:spcPts val="0"/>
              </a:spcBef>
              <a:spcAft>
                <a:spcPts val="0"/>
              </a:spcAft>
              <a:defRPr/>
            </a:pPr>
            <a:r>
              <a:rPr lang="en-US" dirty="0"/>
              <a:t>Railways - Length of railways passing through the district center: 37 km</a:t>
            </a:r>
            <a:endParaRPr lang="ru-RU" dirty="0"/>
          </a:p>
        </p:txBody>
      </p:sp>
      <p:sp>
        <p:nvSpPr>
          <p:cNvPr id="17" name="Заголовок 1">
            <a:extLst>
              <a:ext uri="{FF2B5EF4-FFF2-40B4-BE49-F238E27FC236}">
                <a16:creationId xmlns:a16="http://schemas.microsoft.com/office/drawing/2014/main" id="{69A40923-86DF-CD70-A079-EE1E0B5F290B}"/>
              </a:ext>
            </a:extLst>
          </p:cNvPr>
          <p:cNvSpPr txBox="1">
            <a:spLocks/>
          </p:cNvSpPr>
          <p:nvPr/>
        </p:nvSpPr>
        <p:spPr>
          <a:xfrm>
            <a:off x="6608763" y="3357563"/>
            <a:ext cx="2447925" cy="727075"/>
          </a:xfrm>
          <a:prstGeom prst="rect">
            <a:avLst/>
          </a:prstGeom>
          <a:solidFill>
            <a:schemeClr val="tx2">
              <a:lumMod val="20000"/>
              <a:lumOff val="8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ru-RU"/>
            </a:defPPr>
            <a:lvl1pPr algn="ctr">
              <a:defRPr sz="1600" b="1">
                <a:solidFill>
                  <a:srgbClr val="002060"/>
                </a:solidFill>
                <a:latin typeface="Times New Roman" pitchFamily="18" charset="0"/>
                <a:cs typeface="Times New Roman"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eaLnBrk="1" fontAlgn="auto" hangingPunct="1">
              <a:spcBef>
                <a:spcPts val="0"/>
              </a:spcBef>
              <a:spcAft>
                <a:spcPts val="0"/>
              </a:spcAft>
              <a:defRPr/>
            </a:pPr>
            <a:r>
              <a:rPr lang="en-US" dirty="0"/>
              <a:t>Roads - Distance to M-39 international highway: 24 km</a:t>
            </a:r>
            <a:endParaRPr lang="ru-RU" sz="1400" dirty="0"/>
          </a:p>
        </p:txBody>
      </p:sp>
      <p:pic>
        <p:nvPicPr>
          <p:cNvPr id="18" name="Picture 11" descr="http://forexaw.com/TERMs/Raw_materials/Other_extractive_materials/img225156_1-13_Gazovaya_plita.jpg">
            <a:extLst>
              <a:ext uri="{FF2B5EF4-FFF2-40B4-BE49-F238E27FC236}">
                <a16:creationId xmlns:a16="http://schemas.microsoft.com/office/drawing/2014/main" id="{24E99C90-52C8-70D5-754E-2E9CF430F480}"/>
              </a:ext>
            </a:extLst>
          </p:cNvPr>
          <p:cNvPicPr>
            <a:picLocks noChangeAspect="1" noChangeArrowheads="1"/>
          </p:cNvPicPr>
          <p:nvPr/>
        </p:nvPicPr>
        <p:blipFill rotWithShape="1">
          <a:blip r:embed="rId2" cstate="print"/>
          <a:srcRect l="1109" r="1109"/>
          <a:stretch/>
        </p:blipFill>
        <p:spPr bwMode="auto">
          <a:xfrm>
            <a:off x="5058219" y="4740058"/>
            <a:ext cx="1718407" cy="9217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Прямоугольник 18">
            <a:extLst>
              <a:ext uri="{FF2B5EF4-FFF2-40B4-BE49-F238E27FC236}">
                <a16:creationId xmlns:a16="http://schemas.microsoft.com/office/drawing/2014/main" id="{B04BD9A2-AAB2-F0EA-B933-C141BF303E2A}"/>
              </a:ext>
            </a:extLst>
          </p:cNvPr>
          <p:cNvSpPr/>
          <p:nvPr/>
        </p:nvSpPr>
        <p:spPr>
          <a:xfrm>
            <a:off x="6991350" y="4740275"/>
            <a:ext cx="2914650" cy="100806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1600" b="1" dirty="0">
                <a:solidFill>
                  <a:srgbClr val="002060"/>
                </a:solidFill>
                <a:latin typeface="Times New Roman" pitchFamily="18" charset="0"/>
                <a:cs typeface="Times New Roman" pitchFamily="18" charset="0"/>
              </a:rPr>
              <a:t>Natural gas:</a:t>
            </a:r>
          </a:p>
          <a:p>
            <a:pPr eaLnBrk="1" fontAlgn="auto" hangingPunct="1">
              <a:spcBef>
                <a:spcPts val="0"/>
              </a:spcBef>
              <a:spcAft>
                <a:spcPts val="0"/>
              </a:spcAft>
              <a:defRPr/>
            </a:pPr>
            <a:r>
              <a:rPr lang="en-US" sz="1600" b="1" dirty="0">
                <a:solidFill>
                  <a:srgbClr val="002060"/>
                </a:solidFill>
                <a:latin typeface="Times New Roman" pitchFamily="18" charset="0"/>
                <a:cs typeface="Times New Roman" pitchFamily="18" charset="0"/>
              </a:rPr>
              <a:t>80 million cubic meters</a:t>
            </a:r>
          </a:p>
          <a:p>
            <a:pPr eaLnBrk="1" fontAlgn="auto" hangingPunct="1">
              <a:spcBef>
                <a:spcPts val="0"/>
              </a:spcBef>
              <a:spcAft>
                <a:spcPts val="0"/>
              </a:spcAft>
              <a:defRPr/>
            </a:pPr>
            <a:r>
              <a:rPr lang="en-US" sz="1600" b="1" dirty="0">
                <a:solidFill>
                  <a:srgbClr val="002060"/>
                </a:solidFill>
                <a:latin typeface="Times New Roman" pitchFamily="18" charset="0"/>
                <a:cs typeface="Times New Roman" pitchFamily="18" charset="0"/>
              </a:rPr>
              <a:t>High pressure: 45.5 km</a:t>
            </a:r>
          </a:p>
          <a:p>
            <a:pPr eaLnBrk="1" fontAlgn="auto" hangingPunct="1">
              <a:spcBef>
                <a:spcPts val="0"/>
              </a:spcBef>
              <a:spcAft>
                <a:spcPts val="0"/>
              </a:spcAft>
              <a:defRPr/>
            </a:pPr>
            <a:r>
              <a:rPr lang="en-US" sz="1600" b="1" dirty="0">
                <a:solidFill>
                  <a:srgbClr val="002060"/>
                </a:solidFill>
                <a:latin typeface="Times New Roman" pitchFamily="18" charset="0"/>
                <a:cs typeface="Times New Roman" pitchFamily="18" charset="0"/>
              </a:rPr>
              <a:t>Medium pressure: 74.7 km</a:t>
            </a:r>
          </a:p>
          <a:p>
            <a:pPr eaLnBrk="1" fontAlgn="auto" hangingPunct="1">
              <a:spcBef>
                <a:spcPts val="0"/>
              </a:spcBef>
              <a:spcAft>
                <a:spcPts val="0"/>
              </a:spcAft>
              <a:defRPr/>
            </a:pPr>
            <a:r>
              <a:rPr lang="en-US" sz="1600" b="1" dirty="0">
                <a:solidFill>
                  <a:srgbClr val="002060"/>
                </a:solidFill>
                <a:latin typeface="Times New Roman" pitchFamily="18" charset="0"/>
                <a:cs typeface="Times New Roman" pitchFamily="18" charset="0"/>
              </a:rPr>
              <a:t>Low pressure: 353.6 km</a:t>
            </a:r>
          </a:p>
        </p:txBody>
      </p:sp>
      <p:pic>
        <p:nvPicPr>
          <p:cNvPr id="43028" name="Picture 13">
            <a:extLst>
              <a:ext uri="{FF2B5EF4-FFF2-40B4-BE49-F238E27FC236}">
                <a16:creationId xmlns:a16="http://schemas.microsoft.com/office/drawing/2014/main" id="{7537A8E1-9E68-B644-855E-0F3E37D2C0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445" b="10445"/>
          <a:stretch>
            <a:fillRect/>
          </a:stretch>
        </p:blipFill>
        <p:spPr bwMode="auto">
          <a:xfrm>
            <a:off x="700088" y="5837238"/>
            <a:ext cx="1676400"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Прямоугольник 20">
            <a:extLst>
              <a:ext uri="{FF2B5EF4-FFF2-40B4-BE49-F238E27FC236}">
                <a16:creationId xmlns:a16="http://schemas.microsoft.com/office/drawing/2014/main" id="{6E9BF20E-154B-174A-A90E-1DB3DC2C9D37}"/>
              </a:ext>
            </a:extLst>
          </p:cNvPr>
          <p:cNvSpPr/>
          <p:nvPr/>
        </p:nvSpPr>
        <p:spPr>
          <a:xfrm>
            <a:off x="2720975" y="5837238"/>
            <a:ext cx="1811338" cy="97631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1600" b="1" dirty="0">
                <a:solidFill>
                  <a:srgbClr val="002060"/>
                </a:solidFill>
                <a:latin typeface="Times New Roman" pitchFamily="18" charset="0"/>
                <a:cs typeface="Times New Roman" pitchFamily="18" charset="0"/>
              </a:rPr>
              <a:t>Potable water:</a:t>
            </a:r>
          </a:p>
          <a:p>
            <a:pPr eaLnBrk="1" fontAlgn="auto" hangingPunct="1">
              <a:spcBef>
                <a:spcPts val="0"/>
              </a:spcBef>
              <a:spcAft>
                <a:spcPts val="0"/>
              </a:spcAft>
              <a:defRPr/>
            </a:pPr>
            <a:r>
              <a:rPr lang="en-US" sz="1600" b="1" dirty="0">
                <a:solidFill>
                  <a:srgbClr val="002060"/>
                </a:solidFill>
                <a:latin typeface="Times New Roman" pitchFamily="18" charset="0"/>
                <a:cs typeface="Times New Roman" pitchFamily="18" charset="0"/>
              </a:rPr>
              <a:t>263.4 million cubic meters</a:t>
            </a:r>
          </a:p>
        </p:txBody>
      </p:sp>
      <p:pic>
        <p:nvPicPr>
          <p:cNvPr id="22" name="Picture 18" descr="ÐÐ°ÑÑÐ¸Ð½ÐºÐ¸ Ð¿Ð¾ Ð·Ð°Ð¿ÑÐ¾ÑÑ ÐÐ½ÑÐµÑÐ½ÐµÑ ÐºÐ¾Ð¼Ð¼ÑÐ½Ð¸ÐºÐ°ÑÐ¸Ñ">
            <a:extLst>
              <a:ext uri="{FF2B5EF4-FFF2-40B4-BE49-F238E27FC236}">
                <a16:creationId xmlns:a16="http://schemas.microsoft.com/office/drawing/2014/main" id="{CABD98E4-2479-7570-253D-58046D024466}"/>
              </a:ext>
            </a:extLst>
          </p:cNvPr>
          <p:cNvPicPr>
            <a:picLocks noChangeAspect="1" noChangeArrowheads="1"/>
          </p:cNvPicPr>
          <p:nvPr/>
        </p:nvPicPr>
        <p:blipFill>
          <a:blip r:embed="rId4" cstate="print"/>
          <a:srcRect/>
          <a:stretch>
            <a:fillRect/>
          </a:stretch>
        </p:blipFill>
        <p:spPr bwMode="auto">
          <a:xfrm>
            <a:off x="5058219" y="5748740"/>
            <a:ext cx="1718407" cy="9769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 name="Прямоугольник 22">
            <a:extLst>
              <a:ext uri="{FF2B5EF4-FFF2-40B4-BE49-F238E27FC236}">
                <a16:creationId xmlns:a16="http://schemas.microsoft.com/office/drawing/2014/main" id="{D1A2C77F-FFF9-D7E9-7DA7-81C5A470368F}"/>
              </a:ext>
            </a:extLst>
          </p:cNvPr>
          <p:cNvSpPr/>
          <p:nvPr/>
        </p:nvSpPr>
        <p:spPr>
          <a:xfrm>
            <a:off x="6991350" y="5837238"/>
            <a:ext cx="2214563" cy="97631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1600" b="1" dirty="0">
                <a:solidFill>
                  <a:srgbClr val="002060"/>
                </a:solidFill>
                <a:latin typeface="Times New Roman" pitchFamily="18" charset="0"/>
                <a:cs typeface="Times New Roman" pitchFamily="18" charset="0"/>
              </a:rPr>
              <a:t>Communication:</a:t>
            </a:r>
            <a:r>
              <a:rPr lang="uz-Cyrl-UZ" sz="1600" b="1" dirty="0">
                <a:solidFill>
                  <a:srgbClr val="002060"/>
                </a:solidFill>
                <a:latin typeface="Times New Roman" pitchFamily="18" charset="0"/>
                <a:cs typeface="Times New Roman" pitchFamily="18" charset="0"/>
              </a:rPr>
              <a:t> </a:t>
            </a:r>
          </a:p>
          <a:p>
            <a:pPr eaLnBrk="1" fontAlgn="auto" hangingPunct="1">
              <a:spcBef>
                <a:spcPts val="0"/>
              </a:spcBef>
              <a:spcAft>
                <a:spcPts val="0"/>
              </a:spcAft>
              <a:defRPr/>
            </a:pPr>
            <a:r>
              <a:rPr lang="en-US" sz="1600" b="1" dirty="0">
                <a:solidFill>
                  <a:srgbClr val="002060"/>
                </a:solidFill>
                <a:latin typeface="Times New Roman" pitchFamily="18" charset="0"/>
                <a:cs typeface="Times New Roman" pitchFamily="18" charset="0"/>
              </a:rPr>
              <a:t>900 km of optical fiber communication lines</a:t>
            </a:r>
            <a:endParaRPr lang="ru-RU" sz="1600" b="1" dirty="0">
              <a:solidFill>
                <a:srgbClr val="002060"/>
              </a:solidFill>
              <a:latin typeface="Times New Roman" pitchFamily="18" charset="0"/>
              <a:cs typeface="Times New Roman" pitchFamily="18" charset="0"/>
            </a:endParaRPr>
          </a:p>
        </p:txBody>
      </p:sp>
      <p:pic>
        <p:nvPicPr>
          <p:cNvPr id="24" name="Picture 9" descr="http://www.kostyor.ru/moda/img/electr_st2.jpg">
            <a:extLst>
              <a:ext uri="{FF2B5EF4-FFF2-40B4-BE49-F238E27FC236}">
                <a16:creationId xmlns:a16="http://schemas.microsoft.com/office/drawing/2014/main" id="{AF80DA7E-5296-5838-C8E8-175030A2A6A9}"/>
              </a:ext>
            </a:extLst>
          </p:cNvPr>
          <p:cNvPicPr>
            <a:picLocks noChangeAspect="1" noChangeArrowheads="1"/>
          </p:cNvPicPr>
          <p:nvPr/>
        </p:nvPicPr>
        <p:blipFill rotWithShape="1">
          <a:blip r:embed="rId5" cstate="print"/>
          <a:srcRect t="6812" b="6812"/>
          <a:stretch/>
        </p:blipFill>
        <p:spPr bwMode="auto">
          <a:xfrm>
            <a:off x="700514" y="4740058"/>
            <a:ext cx="1675254" cy="9931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5" name="Прямоугольник 24">
            <a:extLst>
              <a:ext uri="{FF2B5EF4-FFF2-40B4-BE49-F238E27FC236}">
                <a16:creationId xmlns:a16="http://schemas.microsoft.com/office/drawing/2014/main" id="{3477F40D-8B36-2B59-8092-0DFAA115C520}"/>
              </a:ext>
            </a:extLst>
          </p:cNvPr>
          <p:cNvSpPr/>
          <p:nvPr/>
        </p:nvSpPr>
        <p:spPr>
          <a:xfrm>
            <a:off x="2709863" y="4756150"/>
            <a:ext cx="1811337" cy="9779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1600" b="1" dirty="0">
                <a:solidFill>
                  <a:srgbClr val="002060"/>
                </a:solidFill>
                <a:latin typeface="Times New Roman" pitchFamily="18" charset="0"/>
                <a:cs typeface="Times New Roman" pitchFamily="18" charset="0"/>
              </a:rPr>
              <a:t>Electric power capacity: 32.0 million kilowatts per hour</a:t>
            </a:r>
            <a:endParaRPr lang="ru-RU" sz="1400" b="1" dirty="0">
              <a:solidFill>
                <a:srgbClr val="002060"/>
              </a:solidFill>
              <a:latin typeface="Times New Roman" pitchFamily="18" charset="0"/>
              <a:cs typeface="Times New Roman" pitchFamily="18" charset="0"/>
            </a:endParaRPr>
          </a:p>
        </p:txBody>
      </p:sp>
      <p:pic>
        <p:nvPicPr>
          <p:cNvPr id="26" name="Picture 12" descr="ÐÐ¾ÑÐ¾Ð¶ÐµÐµ Ð¸Ð·Ð¾Ð±ÑÐ°Ð¶ÐµÐ½Ð¸Ðµ">
            <a:extLst>
              <a:ext uri="{FF2B5EF4-FFF2-40B4-BE49-F238E27FC236}">
                <a16:creationId xmlns:a16="http://schemas.microsoft.com/office/drawing/2014/main" id="{E1557C3A-A072-B855-8E6B-91AF05EBF2D4}"/>
              </a:ext>
            </a:extLst>
          </p:cNvPr>
          <p:cNvPicPr>
            <a:picLocks noChangeAspect="1" noChangeArrowheads="1"/>
          </p:cNvPicPr>
          <p:nvPr/>
        </p:nvPicPr>
        <p:blipFill>
          <a:blip r:embed="rId6" cstate="print"/>
          <a:srcRect/>
          <a:stretch>
            <a:fillRect/>
          </a:stretch>
        </p:blipFill>
        <p:spPr bwMode="auto">
          <a:xfrm>
            <a:off x="3736354" y="2112000"/>
            <a:ext cx="2376262" cy="12340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 name="Рисунок 26" descr="rasmiy-yullar.jpg">
            <a:extLst>
              <a:ext uri="{FF2B5EF4-FFF2-40B4-BE49-F238E27FC236}">
                <a16:creationId xmlns:a16="http://schemas.microsoft.com/office/drawing/2014/main" id="{01553A4D-055D-6810-F433-6B2128DA24E4}"/>
              </a:ext>
            </a:extLst>
          </p:cNvPr>
          <p:cNvPicPr>
            <a:picLocks noChangeAspect="1"/>
          </p:cNvPicPr>
          <p:nvPr/>
        </p:nvPicPr>
        <p:blipFill>
          <a:blip r:embed="rId7" cstate="print"/>
          <a:stretch>
            <a:fillRect/>
          </a:stretch>
        </p:blipFill>
        <p:spPr>
          <a:xfrm>
            <a:off x="6589375" y="2103871"/>
            <a:ext cx="2520283" cy="12340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 name="Picture 8" descr="ÐÐ°ÑÑÐ¸Ð½ÐºÐ¸ Ð¿Ð¾ Ð·Ð°Ð¿ÑÐ¾ÑÑ ÑÐ·Ð±ÐµÐºÐ¸ÑÑÐ¾Ð½ ÑÐ°Ð²Ð¾ Ð¹ÑÐ»Ð»Ð°ÑÐ¸ ÑÐ°Ð¼Ð¾Ð»ÐµÑÑ">
            <a:extLst>
              <a:ext uri="{FF2B5EF4-FFF2-40B4-BE49-F238E27FC236}">
                <a16:creationId xmlns:a16="http://schemas.microsoft.com/office/drawing/2014/main" id="{23CA1006-5C82-D972-6C2A-07333261EE22}"/>
              </a:ext>
            </a:extLst>
          </p:cNvPr>
          <p:cNvPicPr>
            <a:picLocks noChangeAspect="1" noChangeArrowheads="1"/>
          </p:cNvPicPr>
          <p:nvPr/>
        </p:nvPicPr>
        <p:blipFill>
          <a:blip r:embed="rId8" cstate="print"/>
          <a:srcRect/>
          <a:stretch>
            <a:fillRect/>
          </a:stretch>
        </p:blipFill>
        <p:spPr bwMode="auto">
          <a:xfrm>
            <a:off x="720324" y="2114312"/>
            <a:ext cx="2596303" cy="12294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advTm="4000">
    <p:fade thruBlk="1"/>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rgbClr val="9AB5E4"/>
            </a:gs>
            <a:gs pos="50000">
              <a:srgbClr val="C2D1ED"/>
            </a:gs>
            <a:gs pos="100000">
              <a:srgbClr val="E1E8F5"/>
            </a:gs>
          </a:gsLst>
          <a:lin ang="5400000"/>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88A2BD2-866D-80B4-CA25-1F8A80A36165}"/>
              </a:ext>
            </a:extLst>
          </p:cNvPr>
          <p:cNvSpPr>
            <a:spLocks noGrp="1"/>
          </p:cNvSpPr>
          <p:nvPr>
            <p:ph type="ctrTitle"/>
          </p:nvPr>
        </p:nvSpPr>
        <p:spPr>
          <a:xfrm>
            <a:off x="523845" y="8144"/>
            <a:ext cx="8928545" cy="577782"/>
          </a:xfrm>
          <a:solidFill>
            <a:schemeClr val="accent5">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oAutofit/>
          </a:bodyPr>
          <a:lstStyle/>
          <a:p>
            <a:pPr eaLnBrk="1" fontAlgn="auto" hangingPunct="1">
              <a:spcAft>
                <a:spcPts val="0"/>
              </a:spcAft>
              <a:defRPr/>
            </a:pPr>
            <a:r>
              <a:rPr lang="en-US" sz="3000" b="1" dirty="0">
                <a:solidFill>
                  <a:schemeClr val="tx2">
                    <a:lumMod val="50000"/>
                  </a:schemeClr>
                </a:solidFill>
                <a:latin typeface="Times New Roman" pitchFamily="18" charset="0"/>
                <a:cs typeface="Times New Roman" pitchFamily="18" charset="0"/>
              </a:rPr>
              <a:t>Resources</a:t>
            </a:r>
            <a:endParaRPr lang="ru-RU" sz="3000" b="1" dirty="0">
              <a:solidFill>
                <a:schemeClr val="tx2">
                  <a:lumMod val="50000"/>
                </a:schemeClr>
              </a:solidFill>
              <a:latin typeface="Times New Roman" pitchFamily="18" charset="0"/>
              <a:cs typeface="Times New Roman" pitchFamily="18" charset="0"/>
            </a:endParaRPr>
          </a:p>
        </p:txBody>
      </p:sp>
      <p:sp>
        <p:nvSpPr>
          <p:cNvPr id="44037" name="AutoShape 2" descr="ÐÐ°ÑÑÐ¸Ð½ÐºÐ¸ Ð¿Ð¾ Ð·Ð°Ð¿ÑÐ¾ÑÑ Ð½Ð°ÑÐµÐ»ÐµÐ½Ð¸Ðµ">
            <a:extLst>
              <a:ext uri="{FF2B5EF4-FFF2-40B4-BE49-F238E27FC236}">
                <a16:creationId xmlns:a16="http://schemas.microsoft.com/office/drawing/2014/main" id="{643DE578-0A50-1208-4023-80AD5E825EDD}"/>
              </a:ext>
            </a:extLst>
          </p:cNvPr>
          <p:cNvSpPr>
            <a:spLocks noChangeAspect="1" noChangeArrowheads="1"/>
          </p:cNvSpPr>
          <p:nvPr/>
        </p:nvSpPr>
        <p:spPr bwMode="auto">
          <a:xfrm>
            <a:off x="536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p>
        </p:txBody>
      </p:sp>
      <p:sp>
        <p:nvSpPr>
          <p:cNvPr id="44038" name="AutoShape 4" descr="ÐÐ°ÑÑÐ¸Ð½ÐºÐ¸ Ð¿Ð¾ Ð·Ð°Ð¿ÑÐ¾ÑÑ Ð½Ð°ÑÐµÐ»ÐµÐ½Ð¸Ðµ">
            <a:extLst>
              <a:ext uri="{FF2B5EF4-FFF2-40B4-BE49-F238E27FC236}">
                <a16:creationId xmlns:a16="http://schemas.microsoft.com/office/drawing/2014/main" id="{21FA2E35-D091-9911-B38E-7004D7036D9A}"/>
              </a:ext>
            </a:extLst>
          </p:cNvPr>
          <p:cNvSpPr>
            <a:spLocks noChangeAspect="1" noChangeArrowheads="1"/>
          </p:cNvSpPr>
          <p:nvPr/>
        </p:nvSpPr>
        <p:spPr bwMode="auto">
          <a:xfrm>
            <a:off x="536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p>
        </p:txBody>
      </p:sp>
      <p:sp>
        <p:nvSpPr>
          <p:cNvPr id="14" name="Овал 13">
            <a:extLst>
              <a:ext uri="{FF2B5EF4-FFF2-40B4-BE49-F238E27FC236}">
                <a16:creationId xmlns:a16="http://schemas.microsoft.com/office/drawing/2014/main" id="{EDD11AA2-E2E1-1D39-BB94-C8BB506B7135}"/>
              </a:ext>
            </a:extLst>
          </p:cNvPr>
          <p:cNvSpPr/>
          <p:nvPr/>
        </p:nvSpPr>
        <p:spPr>
          <a:xfrm>
            <a:off x="523844" y="845832"/>
            <a:ext cx="2714644" cy="1143008"/>
          </a:xfrm>
          <a:prstGeom prst="ellipse">
            <a:avLst/>
          </a:prstGeom>
          <a:ln/>
        </p:spPr>
        <p:style>
          <a:lnRef idx="0">
            <a:schemeClr val="accent3"/>
          </a:lnRef>
          <a:fillRef idx="3">
            <a:schemeClr val="accent3"/>
          </a:fillRef>
          <a:effectRef idx="3">
            <a:schemeClr val="accent3"/>
          </a:effectRef>
          <a:fontRef idx="minor">
            <a:schemeClr val="lt1"/>
          </a:fontRef>
        </p:style>
        <p:txBody>
          <a:bodyPr anchor="ctr"/>
          <a:lstStyle/>
          <a:p>
            <a:pPr algn="ctr" eaLnBrk="1" fontAlgn="auto" hangingPunct="1">
              <a:spcBef>
                <a:spcPts val="0"/>
              </a:spcBef>
              <a:spcAft>
                <a:spcPts val="0"/>
              </a:spcAft>
              <a:defRPr/>
            </a:pPr>
            <a:r>
              <a:rPr lang="en-US" sz="2400" b="1" dirty="0">
                <a:solidFill>
                  <a:schemeClr val="tx1"/>
                </a:solidFill>
                <a:latin typeface="Times New Roman" panose="02020603050405020304" pitchFamily="18" charset="0"/>
                <a:cs typeface="Times New Roman" panose="02020603050405020304" pitchFamily="18" charset="0"/>
              </a:rPr>
              <a:t>Labor resources</a:t>
            </a:r>
            <a:endParaRPr lang="ru-RU" sz="2400" b="1" dirty="0">
              <a:solidFill>
                <a:schemeClr val="tx1"/>
              </a:solidFill>
              <a:latin typeface="Times New Roman" panose="02020603050405020304" pitchFamily="18" charset="0"/>
              <a:cs typeface="Times New Roman" pitchFamily="18" charset="0"/>
            </a:endParaRPr>
          </a:p>
        </p:txBody>
      </p:sp>
      <p:sp>
        <p:nvSpPr>
          <p:cNvPr id="17" name="Скругленный прямоугольник 16">
            <a:extLst>
              <a:ext uri="{FF2B5EF4-FFF2-40B4-BE49-F238E27FC236}">
                <a16:creationId xmlns:a16="http://schemas.microsoft.com/office/drawing/2014/main" id="{A1C5FFCE-8898-CCA6-3FBC-443F87CB53E0}"/>
              </a:ext>
            </a:extLst>
          </p:cNvPr>
          <p:cNvSpPr/>
          <p:nvPr/>
        </p:nvSpPr>
        <p:spPr>
          <a:xfrm>
            <a:off x="4808984" y="714356"/>
            <a:ext cx="4643438" cy="479546"/>
          </a:xfrm>
          <a:prstGeom prst="roundRect">
            <a:avLst/>
          </a:prstGeom>
          <a:solidFill>
            <a:schemeClr val="tx2">
              <a:lumMod val="40000"/>
              <a:lumOff val="60000"/>
            </a:schemeClr>
          </a:solidFill>
        </p:spPr>
        <p:style>
          <a:lnRef idx="0">
            <a:schemeClr val="accent1"/>
          </a:lnRef>
          <a:fillRef idx="3">
            <a:schemeClr val="accent1"/>
          </a:fillRef>
          <a:effectRef idx="3">
            <a:schemeClr val="accent1"/>
          </a:effectRef>
          <a:fontRef idx="minor">
            <a:schemeClr val="lt1"/>
          </a:fontRef>
        </p:style>
        <p:txBody>
          <a:bodyPr/>
          <a:lstStyle/>
          <a:p>
            <a:pPr eaLnBrk="1" fontAlgn="auto" hangingPunct="1">
              <a:spcBef>
                <a:spcPts val="0"/>
              </a:spcBef>
              <a:spcAft>
                <a:spcPts val="0"/>
              </a:spcAft>
              <a:defRPr/>
            </a:pPr>
            <a:r>
              <a:rPr lang="en-US" sz="1600" b="1" dirty="0">
                <a:solidFill>
                  <a:schemeClr val="tx1"/>
                </a:solidFill>
                <a:latin typeface="Times New Roman" panose="02020603050405020304" pitchFamily="18" charset="0"/>
                <a:cs typeface="Times New Roman" panose="02020603050405020304" pitchFamily="18" charset="0"/>
              </a:rPr>
              <a:t>Skilled labor force: 105,400 people</a:t>
            </a:r>
            <a:endParaRPr lang="ru-RU" sz="1600" b="1" dirty="0">
              <a:solidFill>
                <a:schemeClr val="tx1"/>
              </a:solidFill>
              <a:latin typeface="Times New Roman" panose="02020603050405020304" pitchFamily="18" charset="0"/>
              <a:cs typeface="Times New Roman" pitchFamily="18" charset="0"/>
            </a:endParaRPr>
          </a:p>
        </p:txBody>
      </p:sp>
      <p:sp>
        <p:nvSpPr>
          <p:cNvPr id="24" name="Скругленный прямоугольник 23">
            <a:extLst>
              <a:ext uri="{FF2B5EF4-FFF2-40B4-BE49-F238E27FC236}">
                <a16:creationId xmlns:a16="http://schemas.microsoft.com/office/drawing/2014/main" id="{AA5ED916-B5DC-9D70-8E3B-EF702134616A}"/>
              </a:ext>
            </a:extLst>
          </p:cNvPr>
          <p:cNvSpPr/>
          <p:nvPr/>
        </p:nvSpPr>
        <p:spPr>
          <a:xfrm>
            <a:off x="4808984" y="1237980"/>
            <a:ext cx="4643406" cy="925656"/>
          </a:xfrm>
          <a:prstGeom prst="roundRect">
            <a:avLst/>
          </a:prstGeom>
          <a:solidFill>
            <a:schemeClr val="tx2">
              <a:lumMod val="40000"/>
              <a:lumOff val="60000"/>
            </a:schemeClr>
          </a:solidFill>
        </p:spPr>
        <p:style>
          <a:lnRef idx="0">
            <a:schemeClr val="accent1"/>
          </a:lnRef>
          <a:fillRef idx="3">
            <a:schemeClr val="accent1"/>
          </a:fillRef>
          <a:effectRef idx="3">
            <a:schemeClr val="accent1"/>
          </a:effectRef>
          <a:fontRef idx="minor">
            <a:schemeClr val="lt1"/>
          </a:fontRef>
        </p:style>
        <p:txBody>
          <a:bodyPr/>
          <a:lstStyle/>
          <a:p>
            <a:pPr eaLnBrk="1" fontAlgn="auto" hangingPunct="1">
              <a:spcBef>
                <a:spcPts val="0"/>
              </a:spcBef>
              <a:spcAft>
                <a:spcPts val="0"/>
              </a:spcAft>
              <a:defRPr/>
            </a:pPr>
            <a:r>
              <a:rPr lang="en-US" sz="1600" b="1" dirty="0">
                <a:solidFill>
                  <a:schemeClr val="tx1"/>
                </a:solidFill>
                <a:latin typeface="Times New Roman" panose="02020603050405020304" pitchFamily="18" charset="0"/>
                <a:cs typeface="Times New Roman" panose="02020603050405020304" pitchFamily="18" charset="0"/>
              </a:rPr>
              <a:t>Economically active population: 82,400 people; including: - women 40,900 people; - men 41,500 people.</a:t>
            </a:r>
            <a:endParaRPr lang="ru-RU" sz="1600" b="1" i="1" dirty="0">
              <a:solidFill>
                <a:schemeClr val="tx1"/>
              </a:solidFill>
              <a:latin typeface="Times New Roman" panose="02020603050405020304" pitchFamily="18" charset="0"/>
              <a:cs typeface="Times New Roman" pitchFamily="18" charset="0"/>
            </a:endParaRPr>
          </a:p>
        </p:txBody>
      </p:sp>
      <p:sp>
        <p:nvSpPr>
          <p:cNvPr id="27" name="Овал 26">
            <a:extLst>
              <a:ext uri="{FF2B5EF4-FFF2-40B4-BE49-F238E27FC236}">
                <a16:creationId xmlns:a16="http://schemas.microsoft.com/office/drawing/2014/main" id="{10E89F71-974F-EA0C-D6A2-89D8169A4D5C}"/>
              </a:ext>
            </a:extLst>
          </p:cNvPr>
          <p:cNvSpPr/>
          <p:nvPr/>
        </p:nvSpPr>
        <p:spPr>
          <a:xfrm>
            <a:off x="523844" y="2643182"/>
            <a:ext cx="2714644" cy="1143008"/>
          </a:xfrm>
          <a:prstGeom prst="ellipse">
            <a:avLst/>
          </a:prstGeom>
          <a:ln/>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r>
              <a:rPr lang="en-US" sz="2400" b="1" dirty="0">
                <a:solidFill>
                  <a:schemeClr val="tx2">
                    <a:lumMod val="50000"/>
                  </a:schemeClr>
                </a:solidFill>
                <a:latin typeface="Times New Roman" pitchFamily="18" charset="0"/>
                <a:cs typeface="Times New Roman" pitchFamily="18" charset="0"/>
              </a:rPr>
              <a:t>Land resources</a:t>
            </a:r>
            <a:endParaRPr lang="ru-RU" sz="2400" b="1" dirty="0">
              <a:solidFill>
                <a:schemeClr val="tx2">
                  <a:lumMod val="50000"/>
                </a:schemeClr>
              </a:solidFill>
              <a:latin typeface="Times New Roman" pitchFamily="18" charset="0"/>
              <a:cs typeface="Times New Roman" pitchFamily="18" charset="0"/>
            </a:endParaRPr>
          </a:p>
        </p:txBody>
      </p:sp>
      <p:sp>
        <p:nvSpPr>
          <p:cNvPr id="29" name="Скругленный прямоугольник 28">
            <a:extLst>
              <a:ext uri="{FF2B5EF4-FFF2-40B4-BE49-F238E27FC236}">
                <a16:creationId xmlns:a16="http://schemas.microsoft.com/office/drawing/2014/main" id="{A9563831-9E52-3259-924E-C23B794C0953}"/>
              </a:ext>
            </a:extLst>
          </p:cNvPr>
          <p:cNvSpPr/>
          <p:nvPr/>
        </p:nvSpPr>
        <p:spPr>
          <a:xfrm>
            <a:off x="4808984" y="2700940"/>
            <a:ext cx="4643438" cy="368020"/>
          </a:xfrm>
          <a:prstGeom prst="roundRect">
            <a:avLst/>
          </a:prstGeom>
          <a:solidFill>
            <a:schemeClr val="tx2">
              <a:lumMod val="40000"/>
              <a:lumOff val="60000"/>
            </a:schemeClr>
          </a:solidFill>
        </p:spPr>
        <p:style>
          <a:lnRef idx="0">
            <a:schemeClr val="accent1"/>
          </a:lnRef>
          <a:fillRef idx="3">
            <a:schemeClr val="accent1"/>
          </a:fillRef>
          <a:effectRef idx="3">
            <a:schemeClr val="accent1"/>
          </a:effectRef>
          <a:fontRef idx="minor">
            <a:schemeClr val="lt1"/>
          </a:fontRef>
        </p:style>
        <p:txBody>
          <a:bodyPr/>
          <a:lstStyle/>
          <a:p>
            <a:pPr eaLnBrk="1" fontAlgn="auto" hangingPunct="1">
              <a:spcBef>
                <a:spcPts val="0"/>
              </a:spcBef>
              <a:spcAft>
                <a:spcPts val="0"/>
              </a:spcAft>
              <a:defRPr/>
            </a:pPr>
            <a:r>
              <a:rPr lang="en-US" sz="1600" b="1" dirty="0">
                <a:solidFill>
                  <a:schemeClr val="tx2">
                    <a:lumMod val="50000"/>
                  </a:schemeClr>
                </a:solidFill>
                <a:latin typeface="Times New Roman" pitchFamily="18" charset="0"/>
                <a:cs typeface="Times New Roman" pitchFamily="18" charset="0"/>
              </a:rPr>
              <a:t>Irrigable land: 15,637 hectares</a:t>
            </a:r>
            <a:endParaRPr lang="ru-RU" sz="1600" b="1" dirty="0">
              <a:solidFill>
                <a:schemeClr val="tx2">
                  <a:lumMod val="50000"/>
                </a:schemeClr>
              </a:solidFill>
              <a:latin typeface="Times New Roman" pitchFamily="18" charset="0"/>
              <a:cs typeface="Times New Roman" pitchFamily="18" charset="0"/>
            </a:endParaRPr>
          </a:p>
        </p:txBody>
      </p:sp>
      <p:sp>
        <p:nvSpPr>
          <p:cNvPr id="30" name="Скругленный прямоугольник 29">
            <a:extLst>
              <a:ext uri="{FF2B5EF4-FFF2-40B4-BE49-F238E27FC236}">
                <a16:creationId xmlns:a16="http://schemas.microsoft.com/office/drawing/2014/main" id="{21C855BE-98F6-A5F2-7B3C-5614B9644AAD}"/>
              </a:ext>
            </a:extLst>
          </p:cNvPr>
          <p:cNvSpPr/>
          <p:nvPr/>
        </p:nvSpPr>
        <p:spPr>
          <a:xfrm>
            <a:off x="4810124" y="3068960"/>
            <a:ext cx="4643470" cy="360040"/>
          </a:xfrm>
          <a:prstGeom prst="roundRect">
            <a:avLst/>
          </a:prstGeom>
          <a:solidFill>
            <a:schemeClr val="tx2">
              <a:lumMod val="40000"/>
              <a:lumOff val="60000"/>
            </a:schemeClr>
          </a:solidFill>
        </p:spPr>
        <p:style>
          <a:lnRef idx="0">
            <a:schemeClr val="accent1"/>
          </a:lnRef>
          <a:fillRef idx="3">
            <a:schemeClr val="accent1"/>
          </a:fillRef>
          <a:effectRef idx="3">
            <a:schemeClr val="accent1"/>
          </a:effectRef>
          <a:fontRef idx="minor">
            <a:schemeClr val="lt1"/>
          </a:fontRef>
        </p:style>
        <p:txBody>
          <a:bodyPr/>
          <a:lstStyle/>
          <a:p>
            <a:pPr eaLnBrk="1" fontAlgn="auto" hangingPunct="1">
              <a:spcBef>
                <a:spcPts val="0"/>
              </a:spcBef>
              <a:spcAft>
                <a:spcPts val="0"/>
              </a:spcAft>
              <a:defRPr/>
            </a:pPr>
            <a:r>
              <a:rPr lang="en-US" sz="1600" b="1" dirty="0">
                <a:solidFill>
                  <a:schemeClr val="tx2">
                    <a:lumMod val="50000"/>
                  </a:schemeClr>
                </a:solidFill>
                <a:latin typeface="Times New Roman" pitchFamily="18" charset="0"/>
                <a:cs typeface="Times New Roman" pitchFamily="18" charset="0"/>
              </a:rPr>
              <a:t>Dry land area</a:t>
            </a:r>
            <a:r>
              <a:rPr lang="uz-Cyrl-UZ" sz="1600" b="1" dirty="0">
                <a:solidFill>
                  <a:schemeClr val="tx2">
                    <a:lumMod val="50000"/>
                  </a:schemeClr>
                </a:solidFill>
                <a:latin typeface="Times New Roman" pitchFamily="18" charset="0"/>
                <a:cs typeface="Times New Roman" pitchFamily="18" charset="0"/>
              </a:rPr>
              <a:t>– 12</a:t>
            </a:r>
            <a:r>
              <a:rPr lang="en-US" sz="1600" b="1" dirty="0">
                <a:solidFill>
                  <a:schemeClr val="tx2">
                    <a:lumMod val="50000"/>
                  </a:schemeClr>
                </a:solidFill>
                <a:latin typeface="Times New Roman" pitchFamily="18" charset="0"/>
                <a:cs typeface="Times New Roman" pitchFamily="18" charset="0"/>
              </a:rPr>
              <a:t>,</a:t>
            </a:r>
            <a:r>
              <a:rPr lang="uz-Cyrl-UZ" sz="1600" b="1" dirty="0">
                <a:solidFill>
                  <a:schemeClr val="tx2">
                    <a:lumMod val="50000"/>
                  </a:schemeClr>
                </a:solidFill>
                <a:latin typeface="Times New Roman" pitchFamily="18" charset="0"/>
                <a:cs typeface="Times New Roman" pitchFamily="18" charset="0"/>
              </a:rPr>
              <a:t>469</a:t>
            </a:r>
            <a:r>
              <a:rPr lang="en-US" sz="1600" b="1" dirty="0">
                <a:solidFill>
                  <a:schemeClr val="tx2">
                    <a:lumMod val="50000"/>
                  </a:schemeClr>
                </a:solidFill>
                <a:latin typeface="Times New Roman" pitchFamily="18" charset="0"/>
                <a:cs typeface="Times New Roman" pitchFamily="18" charset="0"/>
              </a:rPr>
              <a:t> hectares</a:t>
            </a:r>
            <a:r>
              <a:rPr lang="uz-Cyrl-UZ" sz="1600" b="1" dirty="0">
                <a:solidFill>
                  <a:schemeClr val="tx2">
                    <a:lumMod val="50000"/>
                  </a:schemeClr>
                </a:solidFill>
                <a:latin typeface="Times New Roman" pitchFamily="18" charset="0"/>
                <a:cs typeface="Times New Roman" pitchFamily="18" charset="0"/>
              </a:rPr>
              <a:t> </a:t>
            </a:r>
            <a:endParaRPr lang="ru-RU" sz="1600" b="1" dirty="0">
              <a:solidFill>
                <a:schemeClr val="tx2">
                  <a:lumMod val="50000"/>
                </a:schemeClr>
              </a:solidFill>
              <a:latin typeface="Times New Roman" pitchFamily="18" charset="0"/>
              <a:cs typeface="Times New Roman" pitchFamily="18" charset="0"/>
            </a:endParaRPr>
          </a:p>
        </p:txBody>
      </p:sp>
      <p:sp>
        <p:nvSpPr>
          <p:cNvPr id="31" name="Скругленный прямоугольник 30">
            <a:extLst>
              <a:ext uri="{FF2B5EF4-FFF2-40B4-BE49-F238E27FC236}">
                <a16:creationId xmlns:a16="http://schemas.microsoft.com/office/drawing/2014/main" id="{F8F99901-29F6-CE36-F768-03412756444C}"/>
              </a:ext>
            </a:extLst>
          </p:cNvPr>
          <p:cNvSpPr/>
          <p:nvPr/>
        </p:nvSpPr>
        <p:spPr>
          <a:xfrm>
            <a:off x="4810124" y="3429000"/>
            <a:ext cx="4643470" cy="360040"/>
          </a:xfrm>
          <a:prstGeom prst="roundRect">
            <a:avLst/>
          </a:prstGeom>
          <a:solidFill>
            <a:schemeClr val="tx2">
              <a:lumMod val="40000"/>
              <a:lumOff val="60000"/>
            </a:schemeClr>
          </a:solidFill>
        </p:spPr>
        <p:style>
          <a:lnRef idx="0">
            <a:schemeClr val="accent1"/>
          </a:lnRef>
          <a:fillRef idx="3">
            <a:schemeClr val="accent1"/>
          </a:fillRef>
          <a:effectRef idx="3">
            <a:schemeClr val="accent1"/>
          </a:effectRef>
          <a:fontRef idx="minor">
            <a:schemeClr val="lt1"/>
          </a:fontRef>
        </p:style>
        <p:txBody>
          <a:bodyPr/>
          <a:lstStyle/>
          <a:p>
            <a:pPr eaLnBrk="1" fontAlgn="auto" hangingPunct="1">
              <a:spcBef>
                <a:spcPts val="0"/>
              </a:spcBef>
              <a:spcAft>
                <a:spcPts val="0"/>
              </a:spcAft>
              <a:defRPr/>
            </a:pPr>
            <a:r>
              <a:rPr lang="en-US" sz="1600" b="1" dirty="0">
                <a:solidFill>
                  <a:schemeClr val="tx2">
                    <a:lumMod val="50000"/>
                  </a:schemeClr>
                </a:solidFill>
                <a:latin typeface="Times New Roman" pitchFamily="18" charset="0"/>
                <a:cs typeface="Times New Roman" pitchFamily="18" charset="0"/>
              </a:rPr>
              <a:t>Pasture land: 17,140 hectares</a:t>
            </a:r>
            <a:endParaRPr lang="ru-RU" sz="1600" b="1" dirty="0">
              <a:solidFill>
                <a:schemeClr val="tx2">
                  <a:lumMod val="50000"/>
                </a:schemeClr>
              </a:solidFill>
              <a:latin typeface="Times New Roman" pitchFamily="18" charset="0"/>
              <a:cs typeface="Times New Roman" pitchFamily="18" charset="0"/>
            </a:endParaRPr>
          </a:p>
        </p:txBody>
      </p:sp>
      <p:sp>
        <p:nvSpPr>
          <p:cNvPr id="32" name="Скругленный прямоугольник 31">
            <a:extLst>
              <a:ext uri="{FF2B5EF4-FFF2-40B4-BE49-F238E27FC236}">
                <a16:creationId xmlns:a16="http://schemas.microsoft.com/office/drawing/2014/main" id="{0F0B40B9-D846-EF39-8FEB-02AE77C963B1}"/>
              </a:ext>
            </a:extLst>
          </p:cNvPr>
          <p:cNvSpPr/>
          <p:nvPr/>
        </p:nvSpPr>
        <p:spPr>
          <a:xfrm>
            <a:off x="4810124" y="3791890"/>
            <a:ext cx="4643470" cy="357190"/>
          </a:xfrm>
          <a:prstGeom prst="roundRect">
            <a:avLst/>
          </a:prstGeom>
          <a:solidFill>
            <a:schemeClr val="tx2">
              <a:lumMod val="40000"/>
              <a:lumOff val="60000"/>
            </a:schemeClr>
          </a:solidFill>
        </p:spPr>
        <p:style>
          <a:lnRef idx="0">
            <a:schemeClr val="accent1"/>
          </a:lnRef>
          <a:fillRef idx="3">
            <a:schemeClr val="accent1"/>
          </a:fillRef>
          <a:effectRef idx="3">
            <a:schemeClr val="accent1"/>
          </a:effectRef>
          <a:fontRef idx="minor">
            <a:schemeClr val="lt1"/>
          </a:fontRef>
        </p:style>
        <p:txBody>
          <a:bodyPr/>
          <a:lstStyle/>
          <a:p>
            <a:pPr eaLnBrk="1" fontAlgn="auto" hangingPunct="1">
              <a:spcBef>
                <a:spcPts val="0"/>
              </a:spcBef>
              <a:spcAft>
                <a:spcPts val="0"/>
              </a:spcAft>
              <a:defRPr/>
            </a:pPr>
            <a:r>
              <a:rPr lang="en-US" sz="1600" b="1" dirty="0">
                <a:solidFill>
                  <a:schemeClr val="tx2">
                    <a:lumMod val="50000"/>
                  </a:schemeClr>
                </a:solidFill>
                <a:latin typeface="Times New Roman" pitchFamily="18" charset="0"/>
                <a:cs typeface="Times New Roman" pitchFamily="18" charset="0"/>
              </a:rPr>
              <a:t>Barren land: 96.0 hectares</a:t>
            </a:r>
            <a:endParaRPr lang="ru-RU" sz="1600" b="1" dirty="0">
              <a:solidFill>
                <a:schemeClr val="tx2">
                  <a:lumMod val="50000"/>
                </a:schemeClr>
              </a:solidFill>
              <a:latin typeface="Times New Roman" pitchFamily="18" charset="0"/>
              <a:cs typeface="Times New Roman" pitchFamily="18" charset="0"/>
            </a:endParaRPr>
          </a:p>
        </p:txBody>
      </p:sp>
      <p:sp>
        <p:nvSpPr>
          <p:cNvPr id="33" name="Овал 32">
            <a:extLst>
              <a:ext uri="{FF2B5EF4-FFF2-40B4-BE49-F238E27FC236}">
                <a16:creationId xmlns:a16="http://schemas.microsoft.com/office/drawing/2014/main" id="{1AEB3DBB-2031-1120-061E-AD0ABCEF5856}"/>
              </a:ext>
            </a:extLst>
          </p:cNvPr>
          <p:cNvSpPr/>
          <p:nvPr/>
        </p:nvSpPr>
        <p:spPr>
          <a:xfrm>
            <a:off x="523844" y="5929330"/>
            <a:ext cx="2643206" cy="928670"/>
          </a:xfrm>
          <a:prstGeom prst="ellipse">
            <a:avLst/>
          </a:prstGeom>
          <a:solidFill>
            <a:schemeClr val="tx2">
              <a:lumMod val="40000"/>
              <a:lumOff val="60000"/>
            </a:schemeClr>
          </a:solidFill>
          <a:ln/>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lang="en-US" sz="2400" b="1" dirty="0">
                <a:solidFill>
                  <a:schemeClr val="tx2">
                    <a:lumMod val="50000"/>
                  </a:schemeClr>
                </a:solidFill>
                <a:latin typeface="Times New Roman" pitchFamily="18" charset="0"/>
                <a:cs typeface="Times New Roman" pitchFamily="18" charset="0"/>
              </a:rPr>
              <a:t>Water resources</a:t>
            </a:r>
            <a:endParaRPr lang="ru-RU" sz="2400" b="1" dirty="0">
              <a:solidFill>
                <a:schemeClr val="tx2">
                  <a:lumMod val="50000"/>
                </a:schemeClr>
              </a:solidFill>
              <a:latin typeface="Times New Roman" pitchFamily="18" charset="0"/>
              <a:cs typeface="Times New Roman" pitchFamily="18" charset="0"/>
            </a:endParaRPr>
          </a:p>
        </p:txBody>
      </p:sp>
      <p:sp>
        <p:nvSpPr>
          <p:cNvPr id="34" name="Штриховая стрелка вправо 33">
            <a:extLst>
              <a:ext uri="{FF2B5EF4-FFF2-40B4-BE49-F238E27FC236}">
                <a16:creationId xmlns:a16="http://schemas.microsoft.com/office/drawing/2014/main" id="{2AC9B10F-98EC-E6E1-07E1-6A849FFE2B68}"/>
              </a:ext>
            </a:extLst>
          </p:cNvPr>
          <p:cNvSpPr/>
          <p:nvPr/>
        </p:nvSpPr>
        <p:spPr>
          <a:xfrm>
            <a:off x="3167050" y="6237312"/>
            <a:ext cx="1571636" cy="357190"/>
          </a:xfrm>
          <a:prstGeom prst="stripedRightArrow">
            <a:avLst>
              <a:gd name="adj1" fmla="val 50000"/>
              <a:gd name="adj2" fmla="val 57758"/>
            </a:avLst>
          </a:prstGeom>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35" name="Скругленный прямоугольник 34">
            <a:extLst>
              <a:ext uri="{FF2B5EF4-FFF2-40B4-BE49-F238E27FC236}">
                <a16:creationId xmlns:a16="http://schemas.microsoft.com/office/drawing/2014/main" id="{54409A29-F002-A8F6-089C-534EEFAFDBDC}"/>
              </a:ext>
            </a:extLst>
          </p:cNvPr>
          <p:cNvSpPr/>
          <p:nvPr/>
        </p:nvSpPr>
        <p:spPr>
          <a:xfrm>
            <a:off x="4810124" y="6237312"/>
            <a:ext cx="4643470" cy="357190"/>
          </a:xfrm>
          <a:prstGeom prst="roundRect">
            <a:avLst/>
          </a:prstGeom>
          <a:solidFill>
            <a:schemeClr val="tx2">
              <a:lumMod val="40000"/>
              <a:lumOff val="60000"/>
            </a:schemeClr>
          </a:solidFill>
        </p:spPr>
        <p:style>
          <a:lnRef idx="0">
            <a:schemeClr val="accent1"/>
          </a:lnRef>
          <a:fillRef idx="3">
            <a:schemeClr val="accent1"/>
          </a:fillRef>
          <a:effectRef idx="3">
            <a:schemeClr val="accent1"/>
          </a:effectRef>
          <a:fontRef idx="minor">
            <a:schemeClr val="lt1"/>
          </a:fontRef>
        </p:style>
        <p:txBody>
          <a:bodyPr/>
          <a:lstStyle/>
          <a:p>
            <a:pPr eaLnBrk="1" fontAlgn="auto" hangingPunct="1">
              <a:spcBef>
                <a:spcPts val="0"/>
              </a:spcBef>
              <a:spcAft>
                <a:spcPts val="0"/>
              </a:spcAft>
              <a:defRPr/>
            </a:pPr>
            <a:r>
              <a:rPr lang="en-US" sz="1600" b="1" dirty="0">
                <a:solidFill>
                  <a:schemeClr val="tx2">
                    <a:lumMod val="50000"/>
                  </a:schemeClr>
                </a:solidFill>
                <a:latin typeface="Times New Roman" pitchFamily="18" charset="0"/>
                <a:cs typeface="Times New Roman" pitchFamily="18" charset="0"/>
              </a:rPr>
              <a:t>194.0 </a:t>
            </a:r>
            <a:r>
              <a:rPr lang="en-US" sz="1600" b="1" dirty="0" err="1">
                <a:solidFill>
                  <a:schemeClr val="tx2">
                    <a:lumMod val="50000"/>
                  </a:schemeClr>
                </a:solidFill>
                <a:latin typeface="Times New Roman" pitchFamily="18" charset="0"/>
                <a:cs typeface="Times New Roman" pitchFamily="18" charset="0"/>
              </a:rPr>
              <a:t>mln</a:t>
            </a:r>
            <a:r>
              <a:rPr lang="en-US" sz="1600" b="1" dirty="0">
                <a:solidFill>
                  <a:schemeClr val="tx2">
                    <a:lumMod val="50000"/>
                  </a:schemeClr>
                </a:solidFill>
                <a:latin typeface="Times New Roman" pitchFamily="18" charset="0"/>
                <a:cs typeface="Times New Roman" pitchFamily="18" charset="0"/>
              </a:rPr>
              <a:t>. cubic liter</a:t>
            </a:r>
            <a:endParaRPr lang="ru-RU" sz="1600" b="1" dirty="0">
              <a:solidFill>
                <a:schemeClr val="tx2">
                  <a:lumMod val="50000"/>
                </a:schemeClr>
              </a:solidFill>
              <a:latin typeface="Times New Roman" pitchFamily="18" charset="0"/>
              <a:cs typeface="Times New Roman" pitchFamily="18" charset="0"/>
            </a:endParaRPr>
          </a:p>
        </p:txBody>
      </p:sp>
      <p:sp>
        <p:nvSpPr>
          <p:cNvPr id="21" name="Овал 20">
            <a:extLst>
              <a:ext uri="{FF2B5EF4-FFF2-40B4-BE49-F238E27FC236}">
                <a16:creationId xmlns:a16="http://schemas.microsoft.com/office/drawing/2014/main" id="{19A23E7B-349B-AD90-6088-B03A0083467A}"/>
              </a:ext>
            </a:extLst>
          </p:cNvPr>
          <p:cNvSpPr/>
          <p:nvPr/>
        </p:nvSpPr>
        <p:spPr>
          <a:xfrm>
            <a:off x="523876" y="4572008"/>
            <a:ext cx="2643206" cy="1143008"/>
          </a:xfrm>
          <a:prstGeom prst="ellipse">
            <a:avLst/>
          </a:prstGeom>
          <a:ln/>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lang="en-US" sz="2400" b="1" dirty="0">
                <a:solidFill>
                  <a:schemeClr val="tx1"/>
                </a:solidFill>
                <a:latin typeface="Times New Roman" panose="02020603050405020304" pitchFamily="18" charset="0"/>
                <a:cs typeface="Times New Roman" panose="02020603050405020304" pitchFamily="18" charset="0"/>
              </a:rPr>
              <a:t>Mineral resources</a:t>
            </a:r>
            <a:endParaRPr lang="ru-RU" sz="2400" b="1" dirty="0">
              <a:solidFill>
                <a:schemeClr val="tx1"/>
              </a:solidFill>
              <a:latin typeface="Times New Roman" panose="02020603050405020304" pitchFamily="18" charset="0"/>
              <a:cs typeface="Times New Roman" pitchFamily="18" charset="0"/>
            </a:endParaRPr>
          </a:p>
        </p:txBody>
      </p:sp>
      <p:sp>
        <p:nvSpPr>
          <p:cNvPr id="22" name="Скругленный прямоугольник 21">
            <a:extLst>
              <a:ext uri="{FF2B5EF4-FFF2-40B4-BE49-F238E27FC236}">
                <a16:creationId xmlns:a16="http://schemas.microsoft.com/office/drawing/2014/main" id="{7190C4C2-9692-CE58-D4EC-A70FFF8126B6}"/>
              </a:ext>
            </a:extLst>
          </p:cNvPr>
          <p:cNvSpPr/>
          <p:nvPr/>
        </p:nvSpPr>
        <p:spPr>
          <a:xfrm>
            <a:off x="4810156" y="4307346"/>
            <a:ext cx="4643438" cy="357190"/>
          </a:xfrm>
          <a:prstGeom prst="roundRect">
            <a:avLst/>
          </a:prstGeom>
          <a:solidFill>
            <a:schemeClr val="tx2">
              <a:lumMod val="40000"/>
              <a:lumOff val="60000"/>
            </a:schemeClr>
          </a:solidFill>
        </p:spPr>
        <p:style>
          <a:lnRef idx="0">
            <a:schemeClr val="accent1"/>
          </a:lnRef>
          <a:fillRef idx="3">
            <a:schemeClr val="accent1"/>
          </a:fillRef>
          <a:effectRef idx="3">
            <a:schemeClr val="accent1"/>
          </a:effectRef>
          <a:fontRef idx="minor">
            <a:schemeClr val="lt1"/>
          </a:fontRef>
        </p:style>
        <p:txBody>
          <a:bodyPr/>
          <a:lstStyle/>
          <a:p>
            <a:pPr eaLnBrk="1" fontAlgn="auto" hangingPunct="1">
              <a:spcBef>
                <a:spcPts val="0"/>
              </a:spcBef>
              <a:spcAft>
                <a:spcPts val="0"/>
              </a:spcAft>
              <a:defRPr/>
            </a:pPr>
            <a:r>
              <a:rPr lang="en-US" sz="1600" b="1" dirty="0">
                <a:solidFill>
                  <a:schemeClr val="tx2">
                    <a:lumMod val="50000"/>
                  </a:schemeClr>
                </a:solidFill>
                <a:latin typeface="Times New Roman" pitchFamily="18" charset="0"/>
                <a:cs typeface="Times New Roman" pitchFamily="18" charset="0"/>
              </a:rPr>
              <a:t>Sand and gravel: 5.0 million cubic meters</a:t>
            </a:r>
            <a:endParaRPr lang="ru-RU" sz="1600" b="1" dirty="0">
              <a:solidFill>
                <a:schemeClr val="tx2">
                  <a:lumMod val="50000"/>
                </a:schemeClr>
              </a:solidFill>
              <a:latin typeface="Times New Roman" pitchFamily="18" charset="0"/>
              <a:cs typeface="Times New Roman" pitchFamily="18" charset="0"/>
            </a:endParaRPr>
          </a:p>
        </p:txBody>
      </p:sp>
      <p:sp>
        <p:nvSpPr>
          <p:cNvPr id="23" name="Скругленный прямоугольник 22">
            <a:extLst>
              <a:ext uri="{FF2B5EF4-FFF2-40B4-BE49-F238E27FC236}">
                <a16:creationId xmlns:a16="http://schemas.microsoft.com/office/drawing/2014/main" id="{FA7419BB-1D1D-E6B9-B74C-A87C11990D58}"/>
              </a:ext>
            </a:extLst>
          </p:cNvPr>
          <p:cNvSpPr/>
          <p:nvPr/>
        </p:nvSpPr>
        <p:spPr>
          <a:xfrm>
            <a:off x="4810156" y="4664536"/>
            <a:ext cx="4643438" cy="357190"/>
          </a:xfrm>
          <a:prstGeom prst="roundRect">
            <a:avLst/>
          </a:prstGeom>
          <a:solidFill>
            <a:schemeClr val="tx2">
              <a:lumMod val="40000"/>
              <a:lumOff val="60000"/>
            </a:schemeClr>
          </a:solidFill>
        </p:spPr>
        <p:style>
          <a:lnRef idx="0">
            <a:schemeClr val="accent1"/>
          </a:lnRef>
          <a:fillRef idx="3">
            <a:schemeClr val="accent1"/>
          </a:fillRef>
          <a:effectRef idx="3">
            <a:schemeClr val="accent1"/>
          </a:effectRef>
          <a:fontRef idx="minor">
            <a:schemeClr val="lt1"/>
          </a:fontRef>
        </p:style>
        <p:txBody>
          <a:bodyPr/>
          <a:lstStyle/>
          <a:p>
            <a:pPr eaLnBrk="1" fontAlgn="auto" hangingPunct="1">
              <a:spcBef>
                <a:spcPts val="0"/>
              </a:spcBef>
              <a:spcAft>
                <a:spcPts val="0"/>
              </a:spcAft>
              <a:defRPr/>
            </a:pPr>
            <a:r>
              <a:rPr lang="en-US" sz="1600" b="1" dirty="0">
                <a:solidFill>
                  <a:schemeClr val="tx2">
                    <a:lumMod val="50000"/>
                  </a:schemeClr>
                </a:solidFill>
                <a:latin typeface="Times New Roman" pitchFamily="18" charset="0"/>
                <a:cs typeface="Times New Roman" pitchFamily="18" charset="0"/>
              </a:rPr>
              <a:t>Brick raw materials - 1.4 billion. m. cube</a:t>
            </a:r>
            <a:endParaRPr lang="ru-RU" sz="1600" b="1" dirty="0">
              <a:solidFill>
                <a:schemeClr val="tx2">
                  <a:lumMod val="50000"/>
                </a:schemeClr>
              </a:solidFill>
              <a:latin typeface="Times New Roman" pitchFamily="18" charset="0"/>
              <a:cs typeface="Times New Roman" pitchFamily="18" charset="0"/>
            </a:endParaRPr>
          </a:p>
        </p:txBody>
      </p:sp>
      <p:sp>
        <p:nvSpPr>
          <p:cNvPr id="38" name="Нашивка 37">
            <a:extLst>
              <a:ext uri="{FF2B5EF4-FFF2-40B4-BE49-F238E27FC236}">
                <a16:creationId xmlns:a16="http://schemas.microsoft.com/office/drawing/2014/main" id="{F00FC668-DEE7-3D5A-035F-737654ACAE62}"/>
              </a:ext>
            </a:extLst>
          </p:cNvPr>
          <p:cNvSpPr/>
          <p:nvPr/>
        </p:nvSpPr>
        <p:spPr>
          <a:xfrm>
            <a:off x="3238500" y="714375"/>
            <a:ext cx="1428750" cy="1500188"/>
          </a:xfrm>
          <a:prstGeom prst="chevron">
            <a:avLst>
              <a:gd name="adj" fmla="val 60667"/>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solidFill>
                <a:schemeClr val="tx1"/>
              </a:solidFill>
            </a:endParaRPr>
          </a:p>
        </p:txBody>
      </p:sp>
      <p:sp>
        <p:nvSpPr>
          <p:cNvPr id="39" name="Нашивка 38">
            <a:extLst>
              <a:ext uri="{FF2B5EF4-FFF2-40B4-BE49-F238E27FC236}">
                <a16:creationId xmlns:a16="http://schemas.microsoft.com/office/drawing/2014/main" id="{7B747780-E4F1-36BC-36F0-0A6D5010309F}"/>
              </a:ext>
            </a:extLst>
          </p:cNvPr>
          <p:cNvSpPr/>
          <p:nvPr/>
        </p:nvSpPr>
        <p:spPr>
          <a:xfrm>
            <a:off x="3238500" y="2428875"/>
            <a:ext cx="1428750" cy="1571625"/>
          </a:xfrm>
          <a:prstGeom prst="chevron">
            <a:avLst>
              <a:gd name="adj" fmla="val 64546"/>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solidFill>
                <a:schemeClr val="tx1"/>
              </a:solidFill>
            </a:endParaRPr>
          </a:p>
        </p:txBody>
      </p:sp>
      <p:sp>
        <p:nvSpPr>
          <p:cNvPr id="40" name="Скругленный прямоугольник 39">
            <a:extLst>
              <a:ext uri="{FF2B5EF4-FFF2-40B4-BE49-F238E27FC236}">
                <a16:creationId xmlns:a16="http://schemas.microsoft.com/office/drawing/2014/main" id="{A29011E3-E36E-30AC-1728-484708434D42}"/>
              </a:ext>
            </a:extLst>
          </p:cNvPr>
          <p:cNvSpPr/>
          <p:nvPr/>
        </p:nvSpPr>
        <p:spPr>
          <a:xfrm>
            <a:off x="4810156" y="5021726"/>
            <a:ext cx="4643438" cy="357190"/>
          </a:xfrm>
          <a:prstGeom prst="roundRect">
            <a:avLst/>
          </a:prstGeom>
          <a:solidFill>
            <a:schemeClr val="tx2">
              <a:lumMod val="40000"/>
              <a:lumOff val="60000"/>
            </a:schemeClr>
          </a:solidFill>
        </p:spPr>
        <p:style>
          <a:lnRef idx="0">
            <a:schemeClr val="accent1"/>
          </a:lnRef>
          <a:fillRef idx="3">
            <a:schemeClr val="accent1"/>
          </a:fillRef>
          <a:effectRef idx="3">
            <a:schemeClr val="accent1"/>
          </a:effectRef>
          <a:fontRef idx="minor">
            <a:schemeClr val="lt1"/>
          </a:fontRef>
        </p:style>
        <p:txBody>
          <a:bodyPr/>
          <a:lstStyle/>
          <a:p>
            <a:pPr eaLnBrk="1" fontAlgn="auto" hangingPunct="1">
              <a:spcBef>
                <a:spcPts val="0"/>
              </a:spcBef>
              <a:spcAft>
                <a:spcPts val="0"/>
              </a:spcAft>
              <a:defRPr/>
            </a:pPr>
            <a:r>
              <a:rPr lang="en-US" sz="1600" b="1" dirty="0">
                <a:solidFill>
                  <a:schemeClr val="tx2">
                    <a:lumMod val="50000"/>
                  </a:schemeClr>
                </a:solidFill>
                <a:latin typeface="Times New Roman" pitchFamily="18" charset="0"/>
                <a:cs typeface="Times New Roman" pitchFamily="18" charset="0"/>
              </a:rPr>
              <a:t>Fruits and vegetables - 565,000 tons</a:t>
            </a:r>
            <a:endParaRPr lang="ru-RU" sz="1600" b="1" dirty="0">
              <a:solidFill>
                <a:schemeClr val="tx2">
                  <a:lumMod val="50000"/>
                </a:schemeClr>
              </a:solidFill>
              <a:latin typeface="Times New Roman" pitchFamily="18" charset="0"/>
              <a:cs typeface="Times New Roman" pitchFamily="18" charset="0"/>
            </a:endParaRPr>
          </a:p>
        </p:txBody>
      </p:sp>
      <p:sp>
        <p:nvSpPr>
          <p:cNvPr id="41" name="Скругленный прямоугольник 40">
            <a:extLst>
              <a:ext uri="{FF2B5EF4-FFF2-40B4-BE49-F238E27FC236}">
                <a16:creationId xmlns:a16="http://schemas.microsoft.com/office/drawing/2014/main" id="{120958BC-6215-5F96-CF14-15F77F203A6F}"/>
              </a:ext>
            </a:extLst>
          </p:cNvPr>
          <p:cNvSpPr/>
          <p:nvPr/>
        </p:nvSpPr>
        <p:spPr>
          <a:xfrm>
            <a:off x="4810156" y="5378916"/>
            <a:ext cx="4643438" cy="357190"/>
          </a:xfrm>
          <a:prstGeom prst="roundRect">
            <a:avLst/>
          </a:prstGeom>
          <a:solidFill>
            <a:schemeClr val="tx2">
              <a:lumMod val="40000"/>
              <a:lumOff val="60000"/>
            </a:schemeClr>
          </a:solidFill>
        </p:spPr>
        <p:style>
          <a:lnRef idx="0">
            <a:schemeClr val="accent1"/>
          </a:lnRef>
          <a:fillRef idx="3">
            <a:schemeClr val="accent1"/>
          </a:fillRef>
          <a:effectRef idx="3">
            <a:schemeClr val="accent1"/>
          </a:effectRef>
          <a:fontRef idx="minor">
            <a:schemeClr val="lt1"/>
          </a:fontRef>
        </p:style>
        <p:txBody>
          <a:bodyPr/>
          <a:lstStyle/>
          <a:p>
            <a:pPr eaLnBrk="1" fontAlgn="auto" hangingPunct="1">
              <a:spcBef>
                <a:spcPts val="0"/>
              </a:spcBef>
              <a:spcAft>
                <a:spcPts val="0"/>
              </a:spcAft>
              <a:defRPr/>
            </a:pPr>
            <a:r>
              <a:rPr lang="en-US" sz="1600" b="1" dirty="0">
                <a:solidFill>
                  <a:schemeClr val="tx2">
                    <a:lumMod val="50000"/>
                  </a:schemeClr>
                </a:solidFill>
                <a:latin typeface="Times New Roman" pitchFamily="18" charset="0"/>
                <a:cs typeface="Times New Roman" pitchFamily="18" charset="0"/>
              </a:rPr>
              <a:t>Meat - 21,000 tons</a:t>
            </a:r>
            <a:endParaRPr lang="ru-RU" sz="1600" b="1" dirty="0">
              <a:solidFill>
                <a:schemeClr val="tx2">
                  <a:lumMod val="50000"/>
                </a:schemeClr>
              </a:solidFill>
              <a:latin typeface="Times New Roman" pitchFamily="18" charset="0"/>
              <a:cs typeface="Times New Roman" pitchFamily="18" charset="0"/>
            </a:endParaRPr>
          </a:p>
        </p:txBody>
      </p:sp>
      <p:sp>
        <p:nvSpPr>
          <p:cNvPr id="42" name="Нашивка 41">
            <a:extLst>
              <a:ext uri="{FF2B5EF4-FFF2-40B4-BE49-F238E27FC236}">
                <a16:creationId xmlns:a16="http://schemas.microsoft.com/office/drawing/2014/main" id="{CC6D8DC4-1BDD-D096-D843-CF3B9E0EA7C6}"/>
              </a:ext>
            </a:extLst>
          </p:cNvPr>
          <p:cNvSpPr/>
          <p:nvPr/>
        </p:nvSpPr>
        <p:spPr>
          <a:xfrm>
            <a:off x="3238500" y="4286250"/>
            <a:ext cx="1428750" cy="1857375"/>
          </a:xfrm>
          <a:prstGeom prst="chevron">
            <a:avLst>
              <a:gd name="adj" fmla="val 63606"/>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solidFill>
                <a:schemeClr val="tx1"/>
              </a:solidFill>
            </a:endParaRPr>
          </a:p>
        </p:txBody>
      </p:sp>
      <p:sp>
        <p:nvSpPr>
          <p:cNvPr id="44" name="Скругленный прямоугольник 43">
            <a:extLst>
              <a:ext uri="{FF2B5EF4-FFF2-40B4-BE49-F238E27FC236}">
                <a16:creationId xmlns:a16="http://schemas.microsoft.com/office/drawing/2014/main" id="{832A1393-588D-6996-727E-B1104AC6AEA1}"/>
              </a:ext>
            </a:extLst>
          </p:cNvPr>
          <p:cNvSpPr/>
          <p:nvPr/>
        </p:nvSpPr>
        <p:spPr>
          <a:xfrm>
            <a:off x="4810156" y="5736106"/>
            <a:ext cx="4643438" cy="357190"/>
          </a:xfrm>
          <a:prstGeom prst="roundRect">
            <a:avLst/>
          </a:prstGeom>
          <a:solidFill>
            <a:schemeClr val="tx2">
              <a:lumMod val="40000"/>
              <a:lumOff val="60000"/>
            </a:schemeClr>
          </a:solidFill>
        </p:spPr>
        <p:style>
          <a:lnRef idx="0">
            <a:schemeClr val="accent1"/>
          </a:lnRef>
          <a:fillRef idx="3">
            <a:schemeClr val="accent1"/>
          </a:fillRef>
          <a:effectRef idx="3">
            <a:schemeClr val="accent1"/>
          </a:effectRef>
          <a:fontRef idx="minor">
            <a:schemeClr val="lt1"/>
          </a:fontRef>
        </p:style>
        <p:txBody>
          <a:bodyPr/>
          <a:lstStyle/>
          <a:p>
            <a:pPr eaLnBrk="1" fontAlgn="auto" hangingPunct="1">
              <a:spcBef>
                <a:spcPts val="0"/>
              </a:spcBef>
              <a:spcAft>
                <a:spcPts val="0"/>
              </a:spcAft>
              <a:defRPr/>
            </a:pPr>
            <a:r>
              <a:rPr lang="en-US" sz="1600" b="1" dirty="0">
                <a:solidFill>
                  <a:schemeClr val="tx2">
                    <a:lumMod val="50000"/>
                  </a:schemeClr>
                </a:solidFill>
                <a:latin typeface="Times New Roman" pitchFamily="18" charset="0"/>
                <a:cs typeface="Times New Roman" pitchFamily="18" charset="0"/>
              </a:rPr>
              <a:t>Milk - 114,000 tons</a:t>
            </a:r>
            <a:endParaRPr lang="ru-RU" sz="1600" b="1" dirty="0">
              <a:solidFill>
                <a:schemeClr val="tx2">
                  <a:lumMod val="50000"/>
                </a:schemeClr>
              </a:solidFill>
              <a:latin typeface="Times New Roman" pitchFamily="18" charset="0"/>
              <a:cs typeface="Times New Roman" pitchFamily="18" charset="0"/>
            </a:endParaRPr>
          </a:p>
        </p:txBody>
      </p:sp>
      <p:sp>
        <p:nvSpPr>
          <p:cNvPr id="25" name="Скругленный прямоугольник 24">
            <a:extLst>
              <a:ext uri="{FF2B5EF4-FFF2-40B4-BE49-F238E27FC236}">
                <a16:creationId xmlns:a16="http://schemas.microsoft.com/office/drawing/2014/main" id="{D59A50B6-5ACE-A06E-540D-D9B357A17E32}"/>
              </a:ext>
            </a:extLst>
          </p:cNvPr>
          <p:cNvSpPr/>
          <p:nvPr/>
        </p:nvSpPr>
        <p:spPr>
          <a:xfrm>
            <a:off x="4808984" y="2348880"/>
            <a:ext cx="4643438" cy="352060"/>
          </a:xfrm>
          <a:prstGeom prst="roundRect">
            <a:avLst/>
          </a:prstGeom>
          <a:solidFill>
            <a:schemeClr val="tx2">
              <a:lumMod val="40000"/>
              <a:lumOff val="60000"/>
            </a:schemeClr>
          </a:solidFill>
        </p:spPr>
        <p:style>
          <a:lnRef idx="0">
            <a:schemeClr val="accent1"/>
          </a:lnRef>
          <a:fillRef idx="3">
            <a:schemeClr val="accent1"/>
          </a:fillRef>
          <a:effectRef idx="3">
            <a:schemeClr val="accent1"/>
          </a:effectRef>
          <a:fontRef idx="minor">
            <a:schemeClr val="lt1"/>
          </a:fontRef>
        </p:style>
        <p:txBody>
          <a:bodyPr/>
          <a:lstStyle/>
          <a:p>
            <a:pPr eaLnBrk="1" fontAlgn="auto" hangingPunct="1">
              <a:spcBef>
                <a:spcPts val="0"/>
              </a:spcBef>
              <a:spcAft>
                <a:spcPts val="0"/>
              </a:spcAft>
              <a:defRPr/>
            </a:pPr>
            <a:r>
              <a:rPr lang="en-US" sz="1600" b="1" dirty="0">
                <a:solidFill>
                  <a:schemeClr val="tx2">
                    <a:lumMod val="50000"/>
                  </a:schemeClr>
                </a:solidFill>
                <a:latin typeface="Times New Roman" pitchFamily="18" charset="0"/>
                <a:cs typeface="Times New Roman" pitchFamily="18" charset="0"/>
              </a:rPr>
              <a:t>Agricultural land: 53,704 hectares</a:t>
            </a:r>
            <a:endParaRPr lang="ru-RU" sz="1600" b="1" dirty="0">
              <a:solidFill>
                <a:schemeClr val="tx2">
                  <a:lumMod val="50000"/>
                </a:schemeClr>
              </a:solidFill>
              <a:latin typeface="Times New Roman" pitchFamily="18" charset="0"/>
              <a:cs typeface="Times New Roman" pitchFamily="18" charset="0"/>
            </a:endParaRPr>
          </a:p>
        </p:txBody>
      </p:sp>
    </p:spTree>
  </p:cSld>
  <p:clrMapOvr>
    <a:masterClrMapping/>
  </p:clrMapOvr>
  <p:transition spd="slow" advTm="4000">
    <p:fade thruBlk="1"/>
  </p:transition>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9AB5E4"/>
            </a:gs>
            <a:gs pos="50000">
              <a:srgbClr val="C2D1ED"/>
            </a:gs>
            <a:gs pos="100000">
              <a:srgbClr val="E1E8F5"/>
            </a:gs>
          </a:gsLst>
          <a:lin ang="5400000"/>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2E91062-3973-08F9-816C-0DDA4E9965CC}"/>
              </a:ext>
            </a:extLst>
          </p:cNvPr>
          <p:cNvSpPr>
            <a:spLocks noGrp="1"/>
          </p:cNvSpPr>
          <p:nvPr>
            <p:ph type="ctrTitle"/>
          </p:nvPr>
        </p:nvSpPr>
        <p:spPr>
          <a:xfrm>
            <a:off x="595282" y="-24"/>
            <a:ext cx="8715436" cy="714380"/>
          </a:xfrm>
          <a:solidFill>
            <a:schemeClr val="accent5">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oAutofit/>
          </a:bodyPr>
          <a:lstStyle/>
          <a:p>
            <a:pPr eaLnBrk="1" fontAlgn="auto" hangingPunct="1">
              <a:spcAft>
                <a:spcPts val="0"/>
              </a:spcAft>
              <a:defRPr/>
            </a:pPr>
            <a:r>
              <a:rPr lang="en-US" sz="2600" b="1" dirty="0">
                <a:solidFill>
                  <a:schemeClr val="tx1"/>
                </a:solidFill>
                <a:latin typeface="Times New Roman" panose="02020603050405020304" pitchFamily="18" charset="0"/>
                <a:cs typeface="Times New Roman" panose="02020603050405020304" pitchFamily="18" charset="0"/>
              </a:rPr>
              <a:t>Production of fruits and vegetables</a:t>
            </a:r>
            <a:endParaRPr lang="ru-RU" sz="2600" b="1" dirty="0">
              <a:solidFill>
                <a:schemeClr val="tx1"/>
              </a:solidFill>
              <a:latin typeface="Times New Roman" panose="02020603050405020304" pitchFamily="18" charset="0"/>
              <a:cs typeface="Times New Roman" pitchFamily="18" charset="0"/>
            </a:endParaRPr>
          </a:p>
        </p:txBody>
      </p:sp>
      <p:sp>
        <p:nvSpPr>
          <p:cNvPr id="45061" name="AutoShape 2" descr="ÐÐ°ÑÑÐ¸Ð½ÐºÐ¸ Ð¿Ð¾ Ð·Ð°Ð¿ÑÐ¾ÑÑ Ð½Ð°ÑÐµÐ»ÐµÐ½Ð¸Ðµ">
            <a:extLst>
              <a:ext uri="{FF2B5EF4-FFF2-40B4-BE49-F238E27FC236}">
                <a16:creationId xmlns:a16="http://schemas.microsoft.com/office/drawing/2014/main" id="{8935CE70-4EC2-44A2-B405-9CEF647DFC92}"/>
              </a:ext>
            </a:extLst>
          </p:cNvPr>
          <p:cNvSpPr>
            <a:spLocks noChangeAspect="1" noChangeArrowheads="1"/>
          </p:cNvSpPr>
          <p:nvPr/>
        </p:nvSpPr>
        <p:spPr bwMode="auto">
          <a:xfrm>
            <a:off x="536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p>
        </p:txBody>
      </p:sp>
      <p:sp>
        <p:nvSpPr>
          <p:cNvPr id="45062" name="AutoShape 4" descr="ÐÐ°ÑÑÐ¸Ð½ÐºÐ¸ Ð¿Ð¾ Ð·Ð°Ð¿ÑÐ¾ÑÑ Ð½Ð°ÑÐµÐ»ÐµÐ½Ð¸Ðµ">
            <a:extLst>
              <a:ext uri="{FF2B5EF4-FFF2-40B4-BE49-F238E27FC236}">
                <a16:creationId xmlns:a16="http://schemas.microsoft.com/office/drawing/2014/main" id="{129674BA-2F90-EC87-8D54-72A785100BEE}"/>
              </a:ext>
            </a:extLst>
          </p:cNvPr>
          <p:cNvSpPr>
            <a:spLocks noChangeAspect="1" noChangeArrowheads="1"/>
          </p:cNvSpPr>
          <p:nvPr/>
        </p:nvSpPr>
        <p:spPr bwMode="auto">
          <a:xfrm>
            <a:off x="536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p>
        </p:txBody>
      </p:sp>
      <p:pic>
        <p:nvPicPr>
          <p:cNvPr id="12" name="Picture 4" descr="C:\Users\ИБ\Desktop\Без названия (7).jpg">
            <a:extLst>
              <a:ext uri="{FF2B5EF4-FFF2-40B4-BE49-F238E27FC236}">
                <a16:creationId xmlns:a16="http://schemas.microsoft.com/office/drawing/2014/main" id="{3FA4F8E4-667B-A7A4-58D0-535B7F4BD866}"/>
              </a:ext>
            </a:extLst>
          </p:cNvPr>
          <p:cNvPicPr>
            <a:picLocks noChangeAspect="1" noChangeArrowheads="1"/>
          </p:cNvPicPr>
          <p:nvPr/>
        </p:nvPicPr>
        <p:blipFill>
          <a:blip r:embed="rId3" cstate="print"/>
          <a:srcRect/>
          <a:stretch>
            <a:fillRect/>
          </a:stretch>
        </p:blipFill>
        <p:spPr bwMode="auto">
          <a:xfrm>
            <a:off x="5032418" y="1340768"/>
            <a:ext cx="3929090" cy="20882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5064" name="Прямоугольник 12">
            <a:extLst>
              <a:ext uri="{FF2B5EF4-FFF2-40B4-BE49-F238E27FC236}">
                <a16:creationId xmlns:a16="http://schemas.microsoft.com/office/drawing/2014/main" id="{D0F202BF-6019-565A-57FB-8693FB13EA0A}"/>
              </a:ext>
            </a:extLst>
          </p:cNvPr>
          <p:cNvSpPr>
            <a:spLocks noChangeArrowheads="1"/>
          </p:cNvSpPr>
          <p:nvPr/>
        </p:nvSpPr>
        <p:spPr bwMode="auto">
          <a:xfrm>
            <a:off x="5457825" y="930275"/>
            <a:ext cx="32400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Z" sz="1600" b="1">
                <a:latin typeface="Times New Roman" panose="02020603050405020304" pitchFamily="18" charset="0"/>
                <a:cs typeface="Times New Roman" panose="02020603050405020304" pitchFamily="18" charset="0"/>
              </a:rPr>
              <a:t>Vegetables: 450,000 tons</a:t>
            </a:r>
            <a:endParaRPr lang="ru-RU" altLang="ru-RU" sz="1600" b="1">
              <a:solidFill>
                <a:srgbClr val="002060"/>
              </a:solidFill>
              <a:latin typeface="Times New Roman" panose="02020603050405020304" pitchFamily="18" charset="0"/>
              <a:cs typeface="Times New Roman" panose="02020603050405020304" pitchFamily="18" charset="0"/>
            </a:endParaRPr>
          </a:p>
        </p:txBody>
      </p:sp>
      <p:pic>
        <p:nvPicPr>
          <p:cNvPr id="39940" name="Picture 4" descr="ÐÐ°ÑÑÐ¸Ð½ÐºÐ¸ Ð¿Ð¾ Ð·Ð°Ð¿ÑÐ¾ÑÑ ÑÑÑÐºÑÑ Ð£Ð·Ð±ÐµÐºÐ¸ÑÑÐ°Ð½Ð°">
            <a:extLst>
              <a:ext uri="{FF2B5EF4-FFF2-40B4-BE49-F238E27FC236}">
                <a16:creationId xmlns:a16="http://schemas.microsoft.com/office/drawing/2014/main" id="{EDDAD2ED-1DC5-12A2-3A64-BE6EF42CFD71}"/>
              </a:ext>
            </a:extLst>
          </p:cNvPr>
          <p:cNvPicPr>
            <a:picLocks noChangeAspect="1" noChangeArrowheads="1"/>
          </p:cNvPicPr>
          <p:nvPr/>
        </p:nvPicPr>
        <p:blipFill>
          <a:blip r:embed="rId4" cstate="print"/>
          <a:srcRect/>
          <a:stretch>
            <a:fillRect/>
          </a:stretch>
        </p:blipFill>
        <p:spPr bwMode="auto">
          <a:xfrm>
            <a:off x="817813" y="1340768"/>
            <a:ext cx="3929090" cy="21311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7" descr="C:\Users\ИБ\Desktop\images (8).jpg">
            <a:extLst>
              <a:ext uri="{FF2B5EF4-FFF2-40B4-BE49-F238E27FC236}">
                <a16:creationId xmlns:a16="http://schemas.microsoft.com/office/drawing/2014/main" id="{89B280C7-C233-5320-4200-A2E2B3894C76}"/>
              </a:ext>
            </a:extLst>
          </p:cNvPr>
          <p:cNvPicPr>
            <a:picLocks noChangeAspect="1" noChangeArrowheads="1"/>
          </p:cNvPicPr>
          <p:nvPr/>
        </p:nvPicPr>
        <p:blipFill>
          <a:blip r:embed="rId5" cstate="print"/>
          <a:srcRect/>
          <a:stretch>
            <a:fillRect/>
          </a:stretch>
        </p:blipFill>
        <p:spPr bwMode="auto">
          <a:xfrm>
            <a:off x="817813" y="4149080"/>
            <a:ext cx="3906574" cy="23569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5067" name="Прямоугольник 18">
            <a:extLst>
              <a:ext uri="{FF2B5EF4-FFF2-40B4-BE49-F238E27FC236}">
                <a16:creationId xmlns:a16="http://schemas.microsoft.com/office/drawing/2014/main" id="{19829294-413D-53D7-E73E-B9BFC3B4C4E0}"/>
              </a:ext>
            </a:extLst>
          </p:cNvPr>
          <p:cNvSpPr>
            <a:spLocks noChangeArrowheads="1"/>
          </p:cNvSpPr>
          <p:nvPr/>
        </p:nvSpPr>
        <p:spPr bwMode="auto">
          <a:xfrm>
            <a:off x="1389063" y="930275"/>
            <a:ext cx="29162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Z" sz="1600" b="1">
                <a:latin typeface="Times New Roman" panose="02020603050405020304" pitchFamily="18" charset="0"/>
                <a:cs typeface="Times New Roman" panose="02020603050405020304" pitchFamily="18" charset="0"/>
              </a:rPr>
              <a:t>Fruits: 40,000 tons</a:t>
            </a:r>
            <a:endParaRPr lang="ru-RU" altLang="ru-RU" sz="1600" b="1">
              <a:solidFill>
                <a:srgbClr val="002060"/>
              </a:solidFill>
              <a:latin typeface="Times New Roman" panose="02020603050405020304" pitchFamily="18" charset="0"/>
              <a:cs typeface="Times New Roman" panose="02020603050405020304" pitchFamily="18" charset="0"/>
            </a:endParaRPr>
          </a:p>
        </p:txBody>
      </p:sp>
      <p:sp>
        <p:nvSpPr>
          <p:cNvPr id="45068" name="Прямоугольник 21">
            <a:extLst>
              <a:ext uri="{FF2B5EF4-FFF2-40B4-BE49-F238E27FC236}">
                <a16:creationId xmlns:a16="http://schemas.microsoft.com/office/drawing/2014/main" id="{EF71BADC-E30C-BB63-A7B5-E9721D7F321F}"/>
              </a:ext>
            </a:extLst>
          </p:cNvPr>
          <p:cNvSpPr>
            <a:spLocks noChangeArrowheads="1"/>
          </p:cNvSpPr>
          <p:nvPr/>
        </p:nvSpPr>
        <p:spPr bwMode="auto">
          <a:xfrm>
            <a:off x="704850" y="3738563"/>
            <a:ext cx="41211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Z" sz="1600" b="1">
                <a:latin typeface="Times New Roman" panose="02020603050405020304" pitchFamily="18" charset="0"/>
                <a:cs typeface="Times New Roman" panose="02020603050405020304" pitchFamily="18" charset="0"/>
              </a:rPr>
              <a:t>Grapes: 75,000 tons</a:t>
            </a:r>
            <a:endParaRPr lang="ru-RU" altLang="ru-RU" sz="1600" b="1">
              <a:solidFill>
                <a:srgbClr val="002060"/>
              </a:solidFill>
              <a:latin typeface="Times New Roman" panose="02020603050405020304" pitchFamily="18" charset="0"/>
              <a:cs typeface="Times New Roman" panose="02020603050405020304" pitchFamily="18" charset="0"/>
            </a:endParaRPr>
          </a:p>
        </p:txBody>
      </p:sp>
      <p:sp>
        <p:nvSpPr>
          <p:cNvPr id="45069" name="Прямоугольник 23">
            <a:extLst>
              <a:ext uri="{FF2B5EF4-FFF2-40B4-BE49-F238E27FC236}">
                <a16:creationId xmlns:a16="http://schemas.microsoft.com/office/drawing/2014/main" id="{D6E299DD-BCB4-A1BC-DA61-C169627F90FE}"/>
              </a:ext>
            </a:extLst>
          </p:cNvPr>
          <p:cNvSpPr>
            <a:spLocks noChangeArrowheads="1"/>
          </p:cNvSpPr>
          <p:nvPr/>
        </p:nvSpPr>
        <p:spPr bwMode="auto">
          <a:xfrm>
            <a:off x="4937125" y="3810000"/>
            <a:ext cx="40084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Z" sz="1600" b="1">
                <a:latin typeface="Times New Roman" panose="02020603050405020304" pitchFamily="18" charset="0"/>
                <a:cs typeface="Times New Roman" panose="02020603050405020304" pitchFamily="18" charset="0"/>
              </a:rPr>
              <a:t>Potatoes: 280,000 tons</a:t>
            </a:r>
            <a:endParaRPr lang="ru-RU" altLang="ru-RU" sz="1600" b="1">
              <a:solidFill>
                <a:srgbClr val="002060"/>
              </a:solidFill>
              <a:latin typeface="Times New Roman" panose="02020603050405020304" pitchFamily="18" charset="0"/>
              <a:cs typeface="Times New Roman" panose="02020603050405020304" pitchFamily="18" charset="0"/>
            </a:endParaRPr>
          </a:p>
        </p:txBody>
      </p:sp>
      <p:pic>
        <p:nvPicPr>
          <p:cNvPr id="3" name="Picture 2" descr="Картошка 246516 - Продукты питания | Shop">
            <a:extLst>
              <a:ext uri="{FF2B5EF4-FFF2-40B4-BE49-F238E27FC236}">
                <a16:creationId xmlns:a16="http://schemas.microsoft.com/office/drawing/2014/main" id="{9F1B5054-891B-40C9-564D-5E55324268B8}"/>
              </a:ext>
            </a:extLst>
          </p:cNvPr>
          <p:cNvPicPr>
            <a:picLocks noChangeAspect="1" noChangeArrowheads="1"/>
          </p:cNvPicPr>
          <p:nvPr/>
        </p:nvPicPr>
        <p:blipFill>
          <a:blip r:embed="rId6"/>
          <a:srcRect/>
          <a:stretch>
            <a:fillRect/>
          </a:stretch>
        </p:blipFill>
        <p:spPr bwMode="auto">
          <a:xfrm>
            <a:off x="5054934" y="4168357"/>
            <a:ext cx="3906574" cy="23569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overrideClrMapping bg1="lt1" tx1="dk1" bg2="lt2" tx2="dk2" accent1="accent1" accent2="accent2" accent3="accent3" accent4="accent4" accent5="accent5" accent6="accent6" hlink="hlink" folHlink="folHlink"/>
  </p:clrMapOvr>
  <p:transition spd="slow" advTm="4000">
    <p:fade thruBlk="1"/>
  </p:transition>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rgbClr val="9AB5E4"/>
            </a:gs>
            <a:gs pos="50000">
              <a:srgbClr val="C2D1ED"/>
            </a:gs>
            <a:gs pos="100000">
              <a:srgbClr val="E1E8F5"/>
            </a:gs>
          </a:gsLst>
          <a:lin ang="5400000"/>
        </a:gradFill>
        <a:effectLst/>
      </p:bgPr>
    </p:bg>
    <p:spTree>
      <p:nvGrpSpPr>
        <p:cNvPr id="1" name=""/>
        <p:cNvGrpSpPr/>
        <p:nvPr/>
      </p:nvGrpSpPr>
      <p:grpSpPr>
        <a:xfrm>
          <a:off x="0" y="0"/>
          <a:ext cx="0" cy="0"/>
          <a:chOff x="0" y="0"/>
          <a:chExt cx="0" cy="0"/>
        </a:xfrm>
      </p:grpSpPr>
      <p:pic>
        <p:nvPicPr>
          <p:cNvPr id="46083" name="Рисунок 9">
            <a:extLst>
              <a:ext uri="{FF2B5EF4-FFF2-40B4-BE49-F238E27FC236}">
                <a16:creationId xmlns:a16="http://schemas.microsoft.com/office/drawing/2014/main" id="{0C4BF8EE-6EED-7052-D1A9-1DF6C3E6E50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00" y="1125538"/>
            <a:ext cx="20256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Рисунок 11">
            <a:extLst>
              <a:ext uri="{FF2B5EF4-FFF2-40B4-BE49-F238E27FC236}">
                <a16:creationId xmlns:a16="http://schemas.microsoft.com/office/drawing/2014/main" id="{B239AA57-3FC8-1343-B2D0-5371B81BBA5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97013" y="1773238"/>
            <a:ext cx="1931987"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9D7E71A4-D254-4CE1-8FA4-1BED918E18F8}"/>
              </a:ext>
            </a:extLst>
          </p:cNvPr>
          <p:cNvSpPr txBox="1"/>
          <p:nvPr/>
        </p:nvSpPr>
        <p:spPr>
          <a:xfrm>
            <a:off x="3584575" y="1124744"/>
            <a:ext cx="6072188" cy="923330"/>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dirty="0">
                <a:ln w="0">
                  <a:solidFill>
                    <a:srgbClr val="7030A0"/>
                  </a:solidFill>
                </a:ln>
                <a:solidFill>
                  <a:srgbClr val="4F81BD"/>
                </a:solidFill>
                <a:effectLst>
                  <a:outerShdw blurRad="38100" dist="25400" dir="5400000" algn="ctr" rotWithShape="0">
                    <a:srgbClr val="6E747A">
                      <a:alpha val="43000"/>
                    </a:srgbClr>
                  </a:outerShdw>
                </a:effectLst>
              </a:rPr>
              <a:t>Providing tourism services along the international highway: </a:t>
            </a:r>
          </a:p>
          <a:p>
            <a:pPr algn="ctr">
              <a:defRPr/>
            </a:pPr>
            <a:r>
              <a:rPr lang="en-US" dirty="0">
                <a:ln w="0">
                  <a:solidFill>
                    <a:srgbClr val="7030A0"/>
                  </a:solidFill>
                </a:ln>
                <a:solidFill>
                  <a:srgbClr val="4F81BD"/>
                </a:solidFill>
                <a:effectLst>
                  <a:outerShdw blurRad="38100" dist="25400" dir="5400000" algn="ctr" rotWithShape="0">
                    <a:srgbClr val="6E747A">
                      <a:alpha val="43000"/>
                    </a:srgbClr>
                  </a:outerShdw>
                </a:effectLst>
              </a:rPr>
              <a:t>(Motel, general catering, technical services for vehicles</a:t>
            </a:r>
            <a:r>
              <a:rPr lang="uz-Cyrl-UZ" dirty="0">
                <a:ln w="0">
                  <a:solidFill>
                    <a:srgbClr val="7030A0"/>
                  </a:solidFill>
                </a:ln>
                <a:solidFill>
                  <a:srgbClr val="4F81BD"/>
                </a:solidFill>
                <a:effectLst>
                  <a:outerShdw blurRad="38100" dist="25400" dir="5400000" algn="ctr" rotWithShape="0">
                    <a:srgbClr val="6E747A">
                      <a:alpha val="43000"/>
                    </a:srgbClr>
                  </a:outerShdw>
                </a:effectLst>
              </a:rPr>
              <a:t>)</a:t>
            </a:r>
            <a:endParaRPr lang="en-US" dirty="0">
              <a:ln w="0">
                <a:solidFill>
                  <a:srgbClr val="7030A0"/>
                </a:solidFill>
              </a:ln>
              <a:solidFill>
                <a:srgbClr val="4F81BD"/>
              </a:solidFill>
              <a:effectLst>
                <a:outerShdw blurRad="38100" dist="25400" dir="5400000" algn="ctr" rotWithShape="0">
                  <a:srgbClr val="6E747A">
                    <a:alpha val="43000"/>
                  </a:srgbClr>
                </a:outerShdw>
              </a:effectLst>
            </a:endParaRPr>
          </a:p>
          <a:p>
            <a:pPr algn="ctr">
              <a:defRPr/>
            </a:pPr>
            <a:r>
              <a:rPr lang="en-US" dirty="0">
                <a:ln w="0">
                  <a:solidFill>
                    <a:srgbClr val="7030A0"/>
                  </a:solidFill>
                </a:ln>
                <a:solidFill>
                  <a:srgbClr val="4F81BD"/>
                </a:solidFill>
                <a:effectLst>
                  <a:outerShdw blurRad="38100" dist="25400" dir="5400000" algn="ctr" rotWithShape="0">
                    <a:srgbClr val="6E747A">
                      <a:alpha val="43000"/>
                    </a:srgbClr>
                  </a:outerShdw>
                </a:effectLst>
              </a:rPr>
              <a:t>(With a traffic flow of 60-65 thousand cars per day)</a:t>
            </a:r>
            <a:endParaRPr lang="ru-RU" dirty="0">
              <a:ln w="0">
                <a:solidFill>
                  <a:srgbClr val="7030A0"/>
                </a:solidFill>
              </a:ln>
              <a:solidFill>
                <a:srgbClr val="4F81BD"/>
              </a:solidFill>
              <a:effectLst>
                <a:outerShdw blurRad="38100" dist="25400" dir="5400000" algn="ctr" rotWithShape="0">
                  <a:srgbClr val="6E747A">
                    <a:alpha val="43000"/>
                  </a:srgbClr>
                </a:outerShdw>
              </a:effectLst>
            </a:endParaRPr>
          </a:p>
        </p:txBody>
      </p:sp>
      <p:sp>
        <p:nvSpPr>
          <p:cNvPr id="14" name="TextBox 13">
            <a:extLst>
              <a:ext uri="{FF2B5EF4-FFF2-40B4-BE49-F238E27FC236}">
                <a16:creationId xmlns:a16="http://schemas.microsoft.com/office/drawing/2014/main" id="{9FE45974-F5FE-CC26-ADB1-AC5126E52700}"/>
              </a:ext>
            </a:extLst>
          </p:cNvPr>
          <p:cNvSpPr txBox="1"/>
          <p:nvPr/>
        </p:nvSpPr>
        <p:spPr>
          <a:xfrm>
            <a:off x="200025" y="3114834"/>
            <a:ext cx="5688013" cy="1107996"/>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algn="ctr">
              <a:defRPr/>
            </a:pPr>
            <a:r>
              <a:rPr lang="en-US" sz="2400" b="1" i="1" dirty="0">
                <a:ln>
                  <a:solidFill>
                    <a:srgbClr val="00B0F0"/>
                  </a:solidFill>
                </a:ln>
                <a:solidFill>
                  <a:prstClr val="black"/>
                </a:solidFill>
              </a:rPr>
              <a:t>Organizing recreational facilities along the Zarafshan River in the </a:t>
            </a:r>
            <a:r>
              <a:rPr lang="en-US" sz="2400" b="1" i="1" dirty="0" err="1">
                <a:ln>
                  <a:solidFill>
                    <a:srgbClr val="00B0F0"/>
                  </a:solidFill>
                </a:ln>
                <a:solidFill>
                  <a:prstClr val="black"/>
                </a:solidFill>
              </a:rPr>
              <a:t>Khojamazgil</a:t>
            </a:r>
            <a:r>
              <a:rPr lang="en-US" sz="2400" b="1" i="1" dirty="0">
                <a:ln>
                  <a:solidFill>
                    <a:srgbClr val="00B0F0"/>
                  </a:solidFill>
                </a:ln>
                <a:solidFill>
                  <a:prstClr val="black"/>
                </a:solidFill>
              </a:rPr>
              <a:t> NAC:</a:t>
            </a:r>
            <a:r>
              <a:rPr lang="uz-Cyrl-UZ" sz="2400" b="1" i="1" dirty="0">
                <a:ln>
                  <a:solidFill>
                    <a:srgbClr val="00B0F0"/>
                  </a:solidFill>
                </a:ln>
                <a:solidFill>
                  <a:prstClr val="black"/>
                </a:solidFill>
              </a:rPr>
              <a:t> </a:t>
            </a:r>
            <a:r>
              <a:rPr lang="uz-Cyrl-UZ" i="1" dirty="0">
                <a:ln>
                  <a:solidFill>
                    <a:srgbClr val="00B0F0"/>
                  </a:solidFill>
                </a:ln>
                <a:solidFill>
                  <a:prstClr val="black"/>
                </a:solidFill>
              </a:rPr>
              <a:t>(</a:t>
            </a:r>
            <a:r>
              <a:rPr lang="en-US" i="1" dirty="0">
                <a:ln>
                  <a:solidFill>
                    <a:srgbClr val="00B0F0"/>
                  </a:solidFill>
                </a:ln>
                <a:solidFill>
                  <a:prstClr val="black"/>
                </a:solidFill>
              </a:rPr>
              <a:t>swimming pool, fishing, recreational areas in the nature</a:t>
            </a:r>
            <a:r>
              <a:rPr lang="uz-Cyrl-UZ" i="1" dirty="0">
                <a:ln>
                  <a:solidFill>
                    <a:srgbClr val="00B0F0"/>
                  </a:solidFill>
                </a:ln>
                <a:solidFill>
                  <a:prstClr val="black"/>
                </a:solidFill>
              </a:rPr>
              <a:t>) </a:t>
            </a:r>
          </a:p>
        </p:txBody>
      </p:sp>
      <p:pic>
        <p:nvPicPr>
          <p:cNvPr id="46087" name="Рисунок 15">
            <a:extLst>
              <a:ext uri="{FF2B5EF4-FFF2-40B4-BE49-F238E27FC236}">
                <a16:creationId xmlns:a16="http://schemas.microsoft.com/office/drawing/2014/main" id="{08F066D6-C67A-AEF5-B1F9-2341A3CCD48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45200" y="3124200"/>
            <a:ext cx="20764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Рисунок 17">
            <a:extLst>
              <a:ext uri="{FF2B5EF4-FFF2-40B4-BE49-F238E27FC236}">
                <a16:creationId xmlns:a16="http://schemas.microsoft.com/office/drawing/2014/main" id="{B18E3BC2-4600-302C-35C1-F61DFCDDE97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580313" y="3544888"/>
            <a:ext cx="20764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25D3740A-BF87-2001-E4FF-4A973A920991}"/>
              </a:ext>
            </a:extLst>
          </p:cNvPr>
          <p:cNvSpPr txBox="1"/>
          <p:nvPr/>
        </p:nvSpPr>
        <p:spPr>
          <a:xfrm>
            <a:off x="4376936" y="4941168"/>
            <a:ext cx="5279827" cy="1846659"/>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lgn="ctr">
              <a:defRPr/>
            </a:pPr>
            <a:r>
              <a:rPr lang="en-US" sz="2400" b="1" dirty="0">
                <a:ln>
                  <a:solidFill>
                    <a:srgbClr val="92D050"/>
                  </a:solidFill>
                </a:ln>
                <a:solidFill>
                  <a:prstClr val="black"/>
                </a:solidFill>
              </a:rPr>
              <a:t>Developing tourism services at the </a:t>
            </a:r>
            <a:r>
              <a:rPr lang="en-US" sz="2400" b="1" dirty="0" err="1">
                <a:ln>
                  <a:solidFill>
                    <a:srgbClr val="92D050"/>
                  </a:solidFill>
                </a:ln>
                <a:solidFill>
                  <a:prstClr val="black"/>
                </a:solidFill>
              </a:rPr>
              <a:t>Ghubdin</a:t>
            </a:r>
            <a:r>
              <a:rPr lang="en-US" sz="2400" b="1" dirty="0">
                <a:ln>
                  <a:solidFill>
                    <a:srgbClr val="92D050"/>
                  </a:solidFill>
                </a:ln>
                <a:solidFill>
                  <a:prstClr val="black"/>
                </a:solidFill>
              </a:rPr>
              <a:t> water reservoir </a:t>
            </a:r>
          </a:p>
          <a:p>
            <a:pPr algn="ctr">
              <a:defRPr/>
            </a:pPr>
            <a:r>
              <a:rPr lang="uz-Cyrl-UZ" sz="2400" b="1" dirty="0">
                <a:ln>
                  <a:solidFill>
                    <a:srgbClr val="92D050"/>
                  </a:solidFill>
                </a:ln>
                <a:solidFill>
                  <a:prstClr val="black"/>
                </a:solidFill>
              </a:rPr>
              <a:t>(</a:t>
            </a:r>
            <a:r>
              <a:rPr lang="en-US" sz="1600" b="1" dirty="0">
                <a:ln>
                  <a:solidFill>
                    <a:srgbClr val="92D050"/>
                  </a:solidFill>
                </a:ln>
                <a:solidFill>
                  <a:prstClr val="black"/>
                </a:solidFill>
              </a:rPr>
              <a:t>as per the Decree No. 3405 of November 27, 2017, capacity of 100 million m3</a:t>
            </a:r>
            <a:r>
              <a:rPr lang="uz-Cyrl-UZ" sz="2400" b="1" dirty="0">
                <a:ln>
                  <a:solidFill>
                    <a:srgbClr val="92D050"/>
                  </a:solidFill>
                </a:ln>
                <a:solidFill>
                  <a:prstClr val="black"/>
                </a:solidFill>
              </a:rPr>
              <a:t>)</a:t>
            </a:r>
          </a:p>
          <a:p>
            <a:pPr algn="ctr">
              <a:defRPr/>
            </a:pPr>
            <a:r>
              <a:rPr lang="uz-Cyrl-UZ" dirty="0">
                <a:ln>
                  <a:solidFill>
                    <a:srgbClr val="92D050"/>
                  </a:solidFill>
                </a:ln>
                <a:solidFill>
                  <a:prstClr val="black"/>
                </a:solidFill>
              </a:rPr>
              <a:t>(</a:t>
            </a:r>
            <a:r>
              <a:rPr lang="en-US" dirty="0">
                <a:ln>
                  <a:solidFill>
                    <a:srgbClr val="92D050"/>
                  </a:solidFill>
                </a:ln>
                <a:solidFill>
                  <a:prstClr val="black"/>
                </a:solidFill>
              </a:rPr>
              <a:t>boating, jet skiing, air travel</a:t>
            </a:r>
            <a:r>
              <a:rPr lang="uz-Cyrl-UZ" dirty="0">
                <a:ln>
                  <a:solidFill>
                    <a:srgbClr val="92D050"/>
                  </a:solidFill>
                </a:ln>
                <a:solidFill>
                  <a:prstClr val="black"/>
                </a:solidFill>
              </a:rPr>
              <a:t>)</a:t>
            </a:r>
            <a:endParaRPr lang="ru-RU" dirty="0">
              <a:ln>
                <a:solidFill>
                  <a:srgbClr val="92D050"/>
                </a:solidFill>
              </a:ln>
              <a:solidFill>
                <a:prstClr val="black"/>
              </a:solidFill>
            </a:endParaRPr>
          </a:p>
        </p:txBody>
      </p:sp>
      <p:pic>
        <p:nvPicPr>
          <p:cNvPr id="46090" name="Рисунок 20">
            <a:extLst>
              <a:ext uri="{FF2B5EF4-FFF2-40B4-BE49-F238E27FC236}">
                <a16:creationId xmlns:a16="http://schemas.microsoft.com/office/drawing/2014/main" id="{92A6D7EF-FDE7-EC2B-F3D6-9E7B2C6E6E2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27013" y="4965700"/>
            <a:ext cx="212725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1" name="Рисунок 1">
            <a:extLst>
              <a:ext uri="{FF2B5EF4-FFF2-40B4-BE49-F238E27FC236}">
                <a16:creationId xmlns:a16="http://schemas.microsoft.com/office/drawing/2014/main" id="{15815198-4334-B843-1EBF-82656B9FD96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941513" y="5473700"/>
            <a:ext cx="2290762"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a:extLst>
              <a:ext uri="{FF2B5EF4-FFF2-40B4-BE49-F238E27FC236}">
                <a16:creationId xmlns:a16="http://schemas.microsoft.com/office/drawing/2014/main" id="{7B8907EC-894F-10B6-7D74-9D7C1D884CBD}"/>
              </a:ext>
            </a:extLst>
          </p:cNvPr>
          <p:cNvSpPr txBox="1">
            <a:spLocks/>
          </p:cNvSpPr>
          <p:nvPr/>
        </p:nvSpPr>
        <p:spPr bwMode="auto">
          <a:xfrm>
            <a:off x="595282" y="44625"/>
            <a:ext cx="8715436" cy="556705"/>
          </a:xfrm>
          <a:prstGeom prst="rect">
            <a:avLst/>
          </a:prstGeom>
          <a:solidFill>
            <a:schemeClr val="accent5">
              <a:lumMod val="40000"/>
              <a:lumOff val="60000"/>
            </a:schemeClr>
          </a:solidFill>
          <a:extLst>
            <a:ext uri="{91240B29-F687-4F45-9708-019B960494DF}">
              <a14:hiddenLine xmlns:a14="http://schemas.microsoft.com/office/drawing/2010/main" w="9525">
                <a:solidFill>
                  <a:srgbClr val="000000"/>
                </a:solidFill>
                <a:miter lim="800000"/>
                <a:headEnd/>
                <a:tailEnd/>
              </a14:hiddenLine>
            </a:ext>
          </a:extLst>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lt1"/>
                </a:solidFill>
                <a:latin typeface="+mn-lt"/>
                <a:ea typeface="+mn-ea"/>
                <a:cs typeface="+mn-cs"/>
              </a:defRPr>
            </a:lvl1pPr>
            <a:lvl2pPr algn="ctr" rtl="0" eaLnBrk="0" fontAlgn="base" hangingPunct="0">
              <a:spcBef>
                <a:spcPct val="0"/>
              </a:spcBef>
              <a:spcAft>
                <a:spcPct val="0"/>
              </a:spcAft>
              <a:defRPr sz="4400">
                <a:solidFill>
                  <a:schemeClr val="lt1"/>
                </a:solidFill>
                <a:latin typeface="+mn-lt"/>
                <a:ea typeface="+mn-ea"/>
                <a:cs typeface="+mn-cs"/>
              </a:defRPr>
            </a:lvl2pPr>
            <a:lvl3pPr algn="ctr" rtl="0" eaLnBrk="0" fontAlgn="base" hangingPunct="0">
              <a:spcBef>
                <a:spcPct val="0"/>
              </a:spcBef>
              <a:spcAft>
                <a:spcPct val="0"/>
              </a:spcAft>
              <a:defRPr sz="4400">
                <a:solidFill>
                  <a:schemeClr val="lt1"/>
                </a:solidFill>
                <a:latin typeface="+mn-lt"/>
                <a:ea typeface="+mn-ea"/>
                <a:cs typeface="+mn-cs"/>
              </a:defRPr>
            </a:lvl3pPr>
            <a:lvl4pPr algn="ctr" rtl="0" eaLnBrk="0" fontAlgn="base" hangingPunct="0">
              <a:spcBef>
                <a:spcPct val="0"/>
              </a:spcBef>
              <a:spcAft>
                <a:spcPct val="0"/>
              </a:spcAft>
              <a:defRPr sz="4400">
                <a:solidFill>
                  <a:schemeClr val="lt1"/>
                </a:solidFill>
                <a:latin typeface="+mn-lt"/>
                <a:ea typeface="+mn-ea"/>
                <a:cs typeface="+mn-cs"/>
              </a:defRPr>
            </a:lvl4pPr>
            <a:lvl5pPr algn="ctr" rtl="0" eaLnBrk="0" fontAlgn="base" hangingPunct="0">
              <a:spcBef>
                <a:spcPct val="0"/>
              </a:spcBef>
              <a:spcAft>
                <a:spcPct val="0"/>
              </a:spcAft>
              <a:defRPr sz="4400">
                <a:solidFill>
                  <a:schemeClr val="lt1"/>
                </a:solidFill>
                <a:latin typeface="+mn-lt"/>
                <a:ea typeface="+mn-ea"/>
                <a:cs typeface="+mn-cs"/>
              </a:defRPr>
            </a:lvl5pPr>
            <a:lvl6pPr marL="457200" algn="ctr" rtl="0" fontAlgn="base">
              <a:spcBef>
                <a:spcPct val="0"/>
              </a:spcBef>
              <a:spcAft>
                <a:spcPct val="0"/>
              </a:spcAft>
              <a:defRPr sz="4400">
                <a:solidFill>
                  <a:schemeClr val="lt1"/>
                </a:solidFill>
                <a:latin typeface="+mn-lt"/>
                <a:ea typeface="+mn-ea"/>
                <a:cs typeface="+mn-cs"/>
              </a:defRPr>
            </a:lvl6pPr>
            <a:lvl7pPr marL="914400" algn="ctr" rtl="0" fontAlgn="base">
              <a:spcBef>
                <a:spcPct val="0"/>
              </a:spcBef>
              <a:spcAft>
                <a:spcPct val="0"/>
              </a:spcAft>
              <a:defRPr sz="4400">
                <a:solidFill>
                  <a:schemeClr val="lt1"/>
                </a:solidFill>
                <a:latin typeface="+mn-lt"/>
                <a:ea typeface="+mn-ea"/>
                <a:cs typeface="+mn-cs"/>
              </a:defRPr>
            </a:lvl7pPr>
            <a:lvl8pPr marL="1371600" algn="ctr" rtl="0" fontAlgn="base">
              <a:spcBef>
                <a:spcPct val="0"/>
              </a:spcBef>
              <a:spcAft>
                <a:spcPct val="0"/>
              </a:spcAft>
              <a:defRPr sz="4400">
                <a:solidFill>
                  <a:schemeClr val="lt1"/>
                </a:solidFill>
                <a:latin typeface="+mn-lt"/>
                <a:ea typeface="+mn-ea"/>
                <a:cs typeface="+mn-cs"/>
              </a:defRPr>
            </a:lvl8pPr>
            <a:lvl9pPr marL="1828800" algn="ctr" rtl="0" fontAlgn="base">
              <a:spcBef>
                <a:spcPct val="0"/>
              </a:spcBef>
              <a:spcAft>
                <a:spcPct val="0"/>
              </a:spcAft>
              <a:defRPr sz="4400">
                <a:solidFill>
                  <a:schemeClr val="lt1"/>
                </a:solidFill>
                <a:latin typeface="+mn-lt"/>
                <a:ea typeface="+mn-ea"/>
                <a:cs typeface="+mn-cs"/>
              </a:defRPr>
            </a:lvl9pPr>
          </a:lstStyle>
          <a:p>
            <a:pPr eaLnBrk="1" fontAlgn="auto" hangingPunct="1">
              <a:spcAft>
                <a:spcPts val="0"/>
              </a:spcAft>
              <a:defRPr/>
            </a:pPr>
            <a:r>
              <a:rPr lang="en-US" altLang="ru-RU" sz="2000" b="1" dirty="0">
                <a:solidFill>
                  <a:schemeClr val="tx1"/>
                </a:solidFill>
                <a:latin typeface="Times New Roman" panose="02020603050405020304" pitchFamily="18" charset="0"/>
                <a:cs typeface="Times New Roman" panose="02020603050405020304" pitchFamily="18" charset="0"/>
              </a:rPr>
              <a:t>Available Opportunities in the Direction of Tourism in </a:t>
            </a:r>
            <a:r>
              <a:rPr lang="en-US" altLang="ru-RU" sz="2000" b="1" dirty="0" err="1">
                <a:solidFill>
                  <a:schemeClr val="tx1"/>
                </a:solidFill>
                <a:latin typeface="Times New Roman" panose="02020603050405020304" pitchFamily="18" charset="0"/>
                <a:cs typeface="Times New Roman" panose="02020603050405020304" pitchFamily="18" charset="0"/>
              </a:rPr>
              <a:t>Bulungur</a:t>
            </a:r>
            <a:r>
              <a:rPr lang="en-US" altLang="ru-RU" sz="2000" b="1" dirty="0">
                <a:solidFill>
                  <a:schemeClr val="tx1"/>
                </a:solidFill>
                <a:latin typeface="Times New Roman" panose="02020603050405020304" pitchFamily="18" charset="0"/>
                <a:cs typeface="Times New Roman" panose="02020603050405020304" pitchFamily="18" charset="0"/>
              </a:rPr>
              <a:t> District</a:t>
            </a:r>
            <a:endParaRPr lang="ru-RU" sz="2000" b="1" dirty="0">
              <a:solidFill>
                <a:schemeClr val="tx1"/>
              </a:solidFill>
              <a:latin typeface="Times New Roman" panose="02020603050405020304" pitchFamily="18" charset="0"/>
              <a:cs typeface="Times New Roman" pitchFamily="18" charset="0"/>
            </a:endParaRPr>
          </a:p>
        </p:txBody>
      </p:sp>
    </p:spTree>
  </p:cSld>
  <p:clrMapOvr>
    <a:overrideClrMapping bg1="lt1" tx1="dk1" bg2="lt2" tx2="dk2" accent1="accent1" accent2="accent2" accent3="accent3" accent4="accent4" accent5="accent5" accent6="accent6" hlink="hlink" folHlink="folHlink"/>
  </p:clrMapOvr>
  <p:transition spd="slow" advTm="4000">
    <p:fade thruBlk="1"/>
  </p:transition>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rgbClr val="9AB5E4"/>
            </a:gs>
            <a:gs pos="50000">
              <a:srgbClr val="C2D1ED"/>
            </a:gs>
            <a:gs pos="100000">
              <a:srgbClr val="E1E8F5"/>
            </a:gs>
          </a:gsLst>
          <a:lin ang="5400000"/>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996A493-AAFB-C353-D80C-41847074AAAC}"/>
              </a:ext>
            </a:extLst>
          </p:cNvPr>
          <p:cNvSpPr>
            <a:spLocks noGrp="1"/>
          </p:cNvSpPr>
          <p:nvPr>
            <p:ph type="ctrTitle"/>
          </p:nvPr>
        </p:nvSpPr>
        <p:spPr>
          <a:xfrm>
            <a:off x="595282" y="44625"/>
            <a:ext cx="8715436" cy="556705"/>
          </a:xfrm>
          <a:solidFill>
            <a:schemeClr val="accent5">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oAutofit/>
          </a:bodyPr>
          <a:lstStyle/>
          <a:p>
            <a:pPr eaLnBrk="1" fontAlgn="auto" hangingPunct="1">
              <a:spcAft>
                <a:spcPts val="0"/>
              </a:spcAft>
              <a:defRPr/>
            </a:pPr>
            <a:r>
              <a:rPr lang="en-US" sz="2000" b="1" dirty="0">
                <a:solidFill>
                  <a:schemeClr val="tx2">
                    <a:lumMod val="50000"/>
                  </a:schemeClr>
                </a:solidFill>
                <a:latin typeface="Times New Roman" panose="02020603050405020304" pitchFamily="18" charset="0"/>
                <a:cs typeface="Times New Roman" panose="02020603050405020304" pitchFamily="18" charset="0"/>
              </a:rPr>
              <a:t>Advantages and Preferences for Foreign Investors</a:t>
            </a:r>
            <a:endParaRPr lang="ru-RU" sz="2000" b="1" dirty="0">
              <a:solidFill>
                <a:schemeClr val="tx2">
                  <a:lumMod val="50000"/>
                </a:schemeClr>
              </a:solidFill>
              <a:latin typeface="Times New Roman" panose="02020603050405020304" pitchFamily="18" charset="0"/>
              <a:cs typeface="Times New Roman" pitchFamily="18" charset="0"/>
            </a:endParaRPr>
          </a:p>
        </p:txBody>
      </p:sp>
      <p:sp>
        <p:nvSpPr>
          <p:cNvPr id="47109" name="AutoShape 2" descr="ÐÐ°ÑÑÐ¸Ð½ÐºÐ¸ Ð¿Ð¾ Ð·Ð°Ð¿ÑÐ¾ÑÑ Ð½Ð°ÑÐµÐ»ÐµÐ½Ð¸Ðµ">
            <a:extLst>
              <a:ext uri="{FF2B5EF4-FFF2-40B4-BE49-F238E27FC236}">
                <a16:creationId xmlns:a16="http://schemas.microsoft.com/office/drawing/2014/main" id="{903BE7E8-8DF7-044C-AB2F-DC6A85C39C74}"/>
              </a:ext>
            </a:extLst>
          </p:cNvPr>
          <p:cNvSpPr>
            <a:spLocks noChangeAspect="1" noChangeArrowheads="1"/>
          </p:cNvSpPr>
          <p:nvPr/>
        </p:nvSpPr>
        <p:spPr bwMode="auto">
          <a:xfrm>
            <a:off x="536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p>
        </p:txBody>
      </p:sp>
      <p:sp>
        <p:nvSpPr>
          <p:cNvPr id="47110" name="AutoShape 4" descr="ÐÐ°ÑÑÐ¸Ð½ÐºÐ¸ Ð¿Ð¾ Ð·Ð°Ð¿ÑÐ¾ÑÑ Ð½Ð°ÑÐµÐ»ÐµÐ½Ð¸Ðµ">
            <a:extLst>
              <a:ext uri="{FF2B5EF4-FFF2-40B4-BE49-F238E27FC236}">
                <a16:creationId xmlns:a16="http://schemas.microsoft.com/office/drawing/2014/main" id="{8A4505F0-EEE9-B281-805B-297EC13C1646}"/>
              </a:ext>
            </a:extLst>
          </p:cNvPr>
          <p:cNvSpPr>
            <a:spLocks noChangeAspect="1" noChangeArrowheads="1"/>
          </p:cNvSpPr>
          <p:nvPr/>
        </p:nvSpPr>
        <p:spPr bwMode="auto">
          <a:xfrm>
            <a:off x="536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p>
        </p:txBody>
      </p:sp>
      <p:sp>
        <p:nvSpPr>
          <p:cNvPr id="47111" name="AutoShape 4" descr="ÐÐ°ÑÑÐ¸Ð½ÐºÐ¸ Ð¿Ð¾ Ð·Ð°Ð¿ÑÐ¾ÑÑ ÑÑÐ¸ÐºÐ¾ÑÐ°Ð¶Ð½ÑÐµ Ð¸Ð·Ð´ÐµÐ»Ð¸Ñ">
            <a:extLst>
              <a:ext uri="{FF2B5EF4-FFF2-40B4-BE49-F238E27FC236}">
                <a16:creationId xmlns:a16="http://schemas.microsoft.com/office/drawing/2014/main" id="{6A0314F5-3CBC-4997-3065-73E326BE6194}"/>
              </a:ext>
            </a:extLst>
          </p:cNvPr>
          <p:cNvSpPr>
            <a:spLocks noChangeAspect="1" noChangeArrowheads="1"/>
          </p:cNvSpPr>
          <p:nvPr/>
        </p:nvSpPr>
        <p:spPr bwMode="auto">
          <a:xfrm>
            <a:off x="536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p>
        </p:txBody>
      </p:sp>
      <p:sp>
        <p:nvSpPr>
          <p:cNvPr id="14" name="Объект 2">
            <a:extLst>
              <a:ext uri="{FF2B5EF4-FFF2-40B4-BE49-F238E27FC236}">
                <a16:creationId xmlns:a16="http://schemas.microsoft.com/office/drawing/2014/main" id="{C3350E3D-A045-03B0-96EB-AB2836D18B11}"/>
              </a:ext>
            </a:extLst>
          </p:cNvPr>
          <p:cNvSpPr txBox="1">
            <a:spLocks/>
          </p:cNvSpPr>
          <p:nvPr/>
        </p:nvSpPr>
        <p:spPr>
          <a:xfrm>
            <a:off x="381000" y="428625"/>
            <a:ext cx="8801100" cy="1428750"/>
          </a:xfrm>
          <a:prstGeom prst="rect">
            <a:avLst/>
          </a:prstGeom>
        </p:spPr>
        <p:txBody>
          <a:bodyPr/>
          <a:lstStyle/>
          <a:p>
            <a:pPr algn="ctr" eaLnBrk="1" fontAlgn="auto" hangingPunct="1">
              <a:spcBef>
                <a:spcPct val="20000"/>
              </a:spcBef>
              <a:spcAft>
                <a:spcPts val="0"/>
              </a:spcAft>
              <a:defRPr/>
            </a:pPr>
            <a:r>
              <a:rPr lang="ru-RU" sz="2400" b="1">
                <a:solidFill>
                  <a:schemeClr val="tx2">
                    <a:lumMod val="75000"/>
                  </a:schemeClr>
                </a:solidFill>
                <a:latin typeface="Times New Roman" pitchFamily="18" charset="0"/>
                <a:ea typeface="Tahoma" panose="020B0604030504040204" pitchFamily="34" charset="0"/>
                <a:cs typeface="Times New Roman" pitchFamily="18" charset="0"/>
              </a:rPr>
              <a:t> </a:t>
            </a:r>
            <a:endParaRPr lang="ru-RU" sz="2400" b="1" dirty="0">
              <a:solidFill>
                <a:schemeClr val="tx2">
                  <a:lumMod val="75000"/>
                </a:schemeClr>
              </a:solidFill>
              <a:latin typeface="Times New Roman" pitchFamily="18" charset="0"/>
              <a:ea typeface="Tahoma" panose="020B0604030504040204" pitchFamily="34" charset="0"/>
              <a:cs typeface="Times New Roman" pitchFamily="18" charset="0"/>
            </a:endParaRPr>
          </a:p>
        </p:txBody>
      </p:sp>
      <p:grpSp>
        <p:nvGrpSpPr>
          <p:cNvPr id="47113" name="Группа 69">
            <a:extLst>
              <a:ext uri="{FF2B5EF4-FFF2-40B4-BE49-F238E27FC236}">
                <a16:creationId xmlns:a16="http://schemas.microsoft.com/office/drawing/2014/main" id="{B84B1AFE-C781-C589-3A1E-D69A9F523195}"/>
              </a:ext>
            </a:extLst>
          </p:cNvPr>
          <p:cNvGrpSpPr>
            <a:grpSpLocks/>
          </p:cNvGrpSpPr>
          <p:nvPr/>
        </p:nvGrpSpPr>
        <p:grpSpPr bwMode="auto">
          <a:xfrm>
            <a:off x="627063" y="1744663"/>
            <a:ext cx="3530600" cy="4867275"/>
            <a:chOff x="225544" y="1912956"/>
            <a:chExt cx="3771984" cy="3151874"/>
          </a:xfrm>
        </p:grpSpPr>
        <p:sp>
          <p:nvSpPr>
            <p:cNvPr id="47130" name="Прямоугольник 18">
              <a:extLst>
                <a:ext uri="{FF2B5EF4-FFF2-40B4-BE49-F238E27FC236}">
                  <a16:creationId xmlns:a16="http://schemas.microsoft.com/office/drawing/2014/main" id="{22C8A617-CC4A-453D-E6D9-AF6570044D06}"/>
                </a:ext>
              </a:extLst>
            </p:cNvPr>
            <p:cNvSpPr>
              <a:spLocks noChangeArrowheads="1"/>
            </p:cNvSpPr>
            <p:nvPr/>
          </p:nvSpPr>
          <p:spPr bwMode="auto">
            <a:xfrm>
              <a:off x="1432443" y="3783690"/>
              <a:ext cx="1195737" cy="199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400" b="1">
                  <a:solidFill>
                    <a:srgbClr val="000066"/>
                  </a:solidFill>
                  <a:latin typeface="Arial" panose="020B0604020202020204" pitchFamily="34" charset="0"/>
                  <a:cs typeface="Arial" panose="020B0604020202020204" pitchFamily="34" charset="0"/>
                </a:rPr>
                <a:t>Income tax</a:t>
              </a:r>
              <a:endParaRPr lang="ru-RU" altLang="ru-RU" sz="1400" b="1">
                <a:solidFill>
                  <a:srgbClr val="000066"/>
                </a:solidFill>
                <a:latin typeface="Arial" panose="020B0604020202020204" pitchFamily="34" charset="0"/>
                <a:cs typeface="Arial" panose="020B0604020202020204" pitchFamily="34" charset="0"/>
              </a:endParaRPr>
            </a:p>
          </p:txBody>
        </p:sp>
        <p:sp>
          <p:nvSpPr>
            <p:cNvPr id="47131" name="Прямоугольник 19">
              <a:extLst>
                <a:ext uri="{FF2B5EF4-FFF2-40B4-BE49-F238E27FC236}">
                  <a16:creationId xmlns:a16="http://schemas.microsoft.com/office/drawing/2014/main" id="{C34011AB-0A8C-39D4-3FF7-20276FDD74F5}"/>
                </a:ext>
              </a:extLst>
            </p:cNvPr>
            <p:cNvSpPr>
              <a:spLocks noChangeArrowheads="1"/>
            </p:cNvSpPr>
            <p:nvPr/>
          </p:nvSpPr>
          <p:spPr bwMode="auto">
            <a:xfrm>
              <a:off x="1394825" y="2151376"/>
              <a:ext cx="1034753" cy="199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400" b="1">
                  <a:solidFill>
                    <a:srgbClr val="000066"/>
                  </a:solidFill>
                  <a:latin typeface="Arial" panose="020B0604020202020204" pitchFamily="34" charset="0"/>
                  <a:cs typeface="Arial" panose="020B0604020202020204" pitchFamily="34" charset="0"/>
                </a:rPr>
                <a:t> Land tax</a:t>
              </a:r>
              <a:endParaRPr lang="ru-RU" altLang="ru-RU" sz="1400" b="1">
                <a:solidFill>
                  <a:srgbClr val="000066"/>
                </a:solidFill>
                <a:latin typeface="Arial" panose="020B0604020202020204" pitchFamily="34" charset="0"/>
                <a:cs typeface="Arial" panose="020B0604020202020204" pitchFamily="34" charset="0"/>
              </a:endParaRPr>
            </a:p>
          </p:txBody>
        </p:sp>
        <p:sp>
          <p:nvSpPr>
            <p:cNvPr id="47132" name="Прямоугольник 20">
              <a:extLst>
                <a:ext uri="{FF2B5EF4-FFF2-40B4-BE49-F238E27FC236}">
                  <a16:creationId xmlns:a16="http://schemas.microsoft.com/office/drawing/2014/main" id="{4C9C633D-58F0-9BC1-25F6-541AC99B4E94}"/>
                </a:ext>
              </a:extLst>
            </p:cNvPr>
            <p:cNvSpPr>
              <a:spLocks noChangeArrowheads="1"/>
            </p:cNvSpPr>
            <p:nvPr/>
          </p:nvSpPr>
          <p:spPr bwMode="auto">
            <a:xfrm>
              <a:off x="1394823" y="2863727"/>
              <a:ext cx="2602705" cy="338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400" b="1">
                  <a:solidFill>
                    <a:srgbClr val="000066"/>
                  </a:solidFill>
                  <a:latin typeface="Arial" panose="020B0604020202020204" pitchFamily="34" charset="0"/>
                  <a:cs typeface="Arial" panose="020B0604020202020204" pitchFamily="34" charset="0"/>
                </a:rPr>
                <a:t>Property tax on legal entities</a:t>
              </a:r>
            </a:p>
          </p:txBody>
        </p:sp>
        <p:sp>
          <p:nvSpPr>
            <p:cNvPr id="47133" name="Прямоугольник 21">
              <a:extLst>
                <a:ext uri="{FF2B5EF4-FFF2-40B4-BE49-F238E27FC236}">
                  <a16:creationId xmlns:a16="http://schemas.microsoft.com/office/drawing/2014/main" id="{E65E12AA-EFE1-4B91-879A-59C10200CD84}"/>
                </a:ext>
              </a:extLst>
            </p:cNvPr>
            <p:cNvSpPr>
              <a:spLocks noChangeArrowheads="1"/>
            </p:cNvSpPr>
            <p:nvPr/>
          </p:nvSpPr>
          <p:spPr bwMode="auto">
            <a:xfrm>
              <a:off x="1397764" y="4576528"/>
              <a:ext cx="2012646" cy="199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400" b="1">
                  <a:solidFill>
                    <a:srgbClr val="000066"/>
                  </a:solidFill>
                  <a:latin typeface="Arial" panose="020B0604020202020204" pitchFamily="34" charset="0"/>
                  <a:cs typeface="Arial" panose="020B0604020202020204" pitchFamily="34" charset="0"/>
                </a:rPr>
                <a:t>Unified tax payment</a:t>
              </a:r>
              <a:endParaRPr lang="ru-RU" altLang="ru-RU" sz="1400" b="1">
                <a:solidFill>
                  <a:srgbClr val="000066"/>
                </a:solidFill>
                <a:latin typeface="Arial" panose="020B0604020202020204" pitchFamily="34" charset="0"/>
                <a:cs typeface="Arial" panose="020B0604020202020204" pitchFamily="34" charset="0"/>
              </a:endParaRPr>
            </a:p>
          </p:txBody>
        </p:sp>
        <p:grpSp>
          <p:nvGrpSpPr>
            <p:cNvPr id="47134" name="Группа 43">
              <a:extLst>
                <a:ext uri="{FF2B5EF4-FFF2-40B4-BE49-F238E27FC236}">
                  <a16:creationId xmlns:a16="http://schemas.microsoft.com/office/drawing/2014/main" id="{2574F1CB-6BB8-6BEF-E5B8-2DD13A55E844}"/>
                </a:ext>
              </a:extLst>
            </p:cNvPr>
            <p:cNvGrpSpPr>
              <a:grpSpLocks/>
            </p:cNvGrpSpPr>
            <p:nvPr/>
          </p:nvGrpSpPr>
          <p:grpSpPr bwMode="auto">
            <a:xfrm>
              <a:off x="225546" y="1912956"/>
              <a:ext cx="1069957" cy="710466"/>
              <a:chOff x="2525974" y="1900358"/>
              <a:chExt cx="1069957" cy="710466"/>
            </a:xfrm>
          </p:grpSpPr>
          <p:sp>
            <p:nvSpPr>
              <p:cNvPr id="37" name="Прямоугольник 36">
                <a:extLst>
                  <a:ext uri="{FF2B5EF4-FFF2-40B4-BE49-F238E27FC236}">
                    <a16:creationId xmlns:a16="http://schemas.microsoft.com/office/drawing/2014/main" id="{C38E3436-AB1E-9280-64A4-64C2476E1096}"/>
                  </a:ext>
                </a:extLst>
              </p:cNvPr>
              <p:cNvSpPr/>
              <p:nvPr/>
            </p:nvSpPr>
            <p:spPr>
              <a:xfrm>
                <a:off x="2525972" y="1901386"/>
                <a:ext cx="1070198" cy="70932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pic>
            <p:nvPicPr>
              <p:cNvPr id="38" name="Picture 6" descr="Картинки по запросу land icon png">
                <a:extLst>
                  <a:ext uri="{FF2B5EF4-FFF2-40B4-BE49-F238E27FC236}">
                    <a16:creationId xmlns:a16="http://schemas.microsoft.com/office/drawing/2014/main" id="{A15FACE0-B550-5036-21EB-1B8692A37010}"/>
                  </a:ext>
                </a:extLst>
              </p:cNvPr>
              <p:cNvPicPr>
                <a:picLocks noChangeAspect="1" noChangeArrowheads="1"/>
              </p:cNvPicPr>
              <p:nvPr/>
            </p:nvPicPr>
            <p:blipFill>
              <a:blip r:embed="rId3" cstate="print"/>
              <a:srcRect/>
              <a:stretch>
                <a:fillRect/>
              </a:stretch>
            </p:blipFill>
            <p:spPr bwMode="auto">
              <a:xfrm>
                <a:off x="2775076" y="1900358"/>
                <a:ext cx="527641" cy="7035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47135" name="Группа 46">
              <a:extLst>
                <a:ext uri="{FF2B5EF4-FFF2-40B4-BE49-F238E27FC236}">
                  <a16:creationId xmlns:a16="http://schemas.microsoft.com/office/drawing/2014/main" id="{7328F3AF-D118-150D-D91F-BEB6F65E82F7}"/>
                </a:ext>
              </a:extLst>
            </p:cNvPr>
            <p:cNvGrpSpPr>
              <a:grpSpLocks/>
            </p:cNvGrpSpPr>
            <p:nvPr/>
          </p:nvGrpSpPr>
          <p:grpSpPr bwMode="auto">
            <a:xfrm>
              <a:off x="225545" y="2724958"/>
              <a:ext cx="1069958" cy="709344"/>
              <a:chOff x="3958896" y="1826616"/>
              <a:chExt cx="1069958" cy="709344"/>
            </a:xfrm>
          </p:grpSpPr>
          <p:sp>
            <p:nvSpPr>
              <p:cNvPr id="35" name="Прямоугольник 34">
                <a:extLst>
                  <a:ext uri="{FF2B5EF4-FFF2-40B4-BE49-F238E27FC236}">
                    <a16:creationId xmlns:a16="http://schemas.microsoft.com/office/drawing/2014/main" id="{D0D71606-BB45-3F99-24F3-4AA87C8C36A4}"/>
                  </a:ext>
                </a:extLst>
              </p:cNvPr>
              <p:cNvSpPr/>
              <p:nvPr/>
            </p:nvSpPr>
            <p:spPr>
              <a:xfrm>
                <a:off x="3958895" y="1826741"/>
                <a:ext cx="1070198" cy="70932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pic>
            <p:nvPicPr>
              <p:cNvPr id="36" name="Picture 8" descr="Похожее изображение">
                <a:extLst>
                  <a:ext uri="{FF2B5EF4-FFF2-40B4-BE49-F238E27FC236}">
                    <a16:creationId xmlns:a16="http://schemas.microsoft.com/office/drawing/2014/main" id="{D72A1D52-F107-6D4F-B763-3C778B9F31C7}"/>
                  </a:ext>
                </a:extLst>
              </p:cNvPr>
              <p:cNvPicPr>
                <a:picLocks noChangeAspect="1" noChangeArrowheads="1"/>
              </p:cNvPicPr>
              <p:nvPr/>
            </p:nvPicPr>
            <p:blipFill>
              <a:blip r:embed="rId4" cstate="print"/>
              <a:srcRect/>
              <a:stretch>
                <a:fillRect/>
              </a:stretch>
            </p:blipFill>
            <p:spPr bwMode="auto">
              <a:xfrm>
                <a:off x="4300247" y="1965054"/>
                <a:ext cx="369310" cy="4924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47136" name="Группа 51">
              <a:extLst>
                <a:ext uri="{FF2B5EF4-FFF2-40B4-BE49-F238E27FC236}">
                  <a16:creationId xmlns:a16="http://schemas.microsoft.com/office/drawing/2014/main" id="{580485FB-998A-B526-1870-9D7FF3F7EDD5}"/>
                </a:ext>
              </a:extLst>
            </p:cNvPr>
            <p:cNvGrpSpPr>
              <a:grpSpLocks/>
            </p:cNvGrpSpPr>
            <p:nvPr/>
          </p:nvGrpSpPr>
          <p:grpSpPr bwMode="auto">
            <a:xfrm>
              <a:off x="225544" y="3540222"/>
              <a:ext cx="1069960" cy="709344"/>
              <a:chOff x="3497120" y="3642183"/>
              <a:chExt cx="1069960" cy="709344"/>
            </a:xfrm>
          </p:grpSpPr>
          <p:sp>
            <p:nvSpPr>
              <p:cNvPr id="33" name="Прямоугольник 32">
                <a:extLst>
                  <a:ext uri="{FF2B5EF4-FFF2-40B4-BE49-F238E27FC236}">
                    <a16:creationId xmlns:a16="http://schemas.microsoft.com/office/drawing/2014/main" id="{3DDE599E-0F70-28D4-6E25-915057E3EA26}"/>
                  </a:ext>
                </a:extLst>
              </p:cNvPr>
              <p:cNvSpPr/>
              <p:nvPr/>
            </p:nvSpPr>
            <p:spPr>
              <a:xfrm>
                <a:off x="3497120" y="3642254"/>
                <a:ext cx="1070198" cy="70932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pic>
            <p:nvPicPr>
              <p:cNvPr id="34" name="Picture 14" descr="Похожее изображение">
                <a:extLst>
                  <a:ext uri="{FF2B5EF4-FFF2-40B4-BE49-F238E27FC236}">
                    <a16:creationId xmlns:a16="http://schemas.microsoft.com/office/drawing/2014/main" id="{9EEF0741-38FA-1143-2F9D-1FC8EF5B2ED9}"/>
                  </a:ext>
                </a:extLst>
              </p:cNvPr>
              <p:cNvPicPr>
                <a:picLocks noChangeAspect="1" noChangeArrowheads="1"/>
              </p:cNvPicPr>
              <p:nvPr/>
            </p:nvPicPr>
            <p:blipFill>
              <a:blip r:embed="rId5" cstate="print"/>
              <a:srcRect/>
              <a:stretch>
                <a:fillRect/>
              </a:stretch>
            </p:blipFill>
            <p:spPr bwMode="auto">
              <a:xfrm>
                <a:off x="3789038" y="3726657"/>
                <a:ext cx="418744" cy="5037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47137" name="Группа 54">
              <a:extLst>
                <a:ext uri="{FF2B5EF4-FFF2-40B4-BE49-F238E27FC236}">
                  <a16:creationId xmlns:a16="http://schemas.microsoft.com/office/drawing/2014/main" id="{A2C6FC34-AD72-7C7F-42F6-07BC603F9D82}"/>
                </a:ext>
              </a:extLst>
            </p:cNvPr>
            <p:cNvGrpSpPr>
              <a:grpSpLocks/>
            </p:cNvGrpSpPr>
            <p:nvPr/>
          </p:nvGrpSpPr>
          <p:grpSpPr bwMode="auto">
            <a:xfrm>
              <a:off x="225545" y="4355486"/>
              <a:ext cx="1018366" cy="709344"/>
              <a:chOff x="3787465" y="3453820"/>
              <a:chExt cx="1018366" cy="709344"/>
            </a:xfrm>
          </p:grpSpPr>
          <p:sp>
            <p:nvSpPr>
              <p:cNvPr id="31" name="Прямоугольник 30">
                <a:extLst>
                  <a:ext uri="{FF2B5EF4-FFF2-40B4-BE49-F238E27FC236}">
                    <a16:creationId xmlns:a16="http://schemas.microsoft.com/office/drawing/2014/main" id="{2031722F-DEBC-B209-1EA3-ECBB234A9856}"/>
                  </a:ext>
                </a:extLst>
              </p:cNvPr>
              <p:cNvSpPr/>
              <p:nvPr/>
            </p:nvSpPr>
            <p:spPr>
              <a:xfrm>
                <a:off x="3787464" y="3453838"/>
                <a:ext cx="1017621" cy="70932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pic>
            <p:nvPicPr>
              <p:cNvPr id="32" name="Picture 18" descr="Картинки по запросу single tax payment icon png">
                <a:extLst>
                  <a:ext uri="{FF2B5EF4-FFF2-40B4-BE49-F238E27FC236}">
                    <a16:creationId xmlns:a16="http://schemas.microsoft.com/office/drawing/2014/main" id="{F1640016-63E2-62A4-19AA-97650D0AB3AA}"/>
                  </a:ext>
                </a:extLst>
              </p:cNvPr>
              <p:cNvPicPr>
                <a:picLocks noChangeAspect="1" noChangeArrowheads="1"/>
              </p:cNvPicPr>
              <p:nvPr/>
            </p:nvPicPr>
            <p:blipFill rotWithShape="1">
              <a:blip r:embed="rId6" cstate="print"/>
              <a:srcRect l="19964" t="8303" r="19179" b="22319"/>
              <a:stretch/>
            </p:blipFill>
            <p:spPr bwMode="auto">
              <a:xfrm>
                <a:off x="4113494" y="3586277"/>
                <a:ext cx="444662" cy="43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grpSp>
        <p:nvGrpSpPr>
          <p:cNvPr id="47114" name="Группа 68">
            <a:extLst>
              <a:ext uri="{FF2B5EF4-FFF2-40B4-BE49-F238E27FC236}">
                <a16:creationId xmlns:a16="http://schemas.microsoft.com/office/drawing/2014/main" id="{E095E93D-2657-9D73-F3FB-675C28B0F7BD}"/>
              </a:ext>
            </a:extLst>
          </p:cNvPr>
          <p:cNvGrpSpPr>
            <a:grpSpLocks/>
          </p:cNvGrpSpPr>
          <p:nvPr/>
        </p:nvGrpSpPr>
        <p:grpSpPr bwMode="auto">
          <a:xfrm>
            <a:off x="4305300" y="1795463"/>
            <a:ext cx="5076825" cy="2833687"/>
            <a:chOff x="4836249" y="1908772"/>
            <a:chExt cx="4043849" cy="2395695"/>
          </a:xfrm>
        </p:grpSpPr>
        <p:sp>
          <p:nvSpPr>
            <p:cNvPr id="47118" name="Прямоугольник 39">
              <a:extLst>
                <a:ext uri="{FF2B5EF4-FFF2-40B4-BE49-F238E27FC236}">
                  <a16:creationId xmlns:a16="http://schemas.microsoft.com/office/drawing/2014/main" id="{FC263911-77B4-E6A0-49BF-858E430E5CAB}"/>
                </a:ext>
              </a:extLst>
            </p:cNvPr>
            <p:cNvSpPr>
              <a:spLocks noChangeArrowheads="1"/>
            </p:cNvSpPr>
            <p:nvPr/>
          </p:nvSpPr>
          <p:spPr bwMode="auto">
            <a:xfrm>
              <a:off x="5663075" y="2786342"/>
              <a:ext cx="2821483" cy="260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400" b="1">
                  <a:solidFill>
                    <a:srgbClr val="000066"/>
                  </a:solidFill>
                  <a:latin typeface="Arial" panose="020B0604020202020204" pitchFamily="34" charset="0"/>
                  <a:cs typeface="Arial" panose="020B0604020202020204" pitchFamily="34" charset="0"/>
                </a:rPr>
                <a:t>Payment to the Republic Road Fund</a:t>
              </a:r>
              <a:endParaRPr lang="ru-RU" altLang="ru-RU" sz="1400" b="1">
                <a:solidFill>
                  <a:srgbClr val="000066"/>
                </a:solidFill>
                <a:latin typeface="Arial" panose="020B0604020202020204" pitchFamily="34" charset="0"/>
                <a:cs typeface="Arial" panose="020B0604020202020204" pitchFamily="34" charset="0"/>
              </a:endParaRPr>
            </a:p>
          </p:txBody>
        </p:sp>
        <p:sp>
          <p:nvSpPr>
            <p:cNvPr id="47119" name="Прямоугольник 40">
              <a:extLst>
                <a:ext uri="{FF2B5EF4-FFF2-40B4-BE49-F238E27FC236}">
                  <a16:creationId xmlns:a16="http://schemas.microsoft.com/office/drawing/2014/main" id="{F8F30B41-3361-CE2E-AB6B-E9AD0346F572}"/>
                </a:ext>
              </a:extLst>
            </p:cNvPr>
            <p:cNvSpPr>
              <a:spLocks noChangeArrowheads="1"/>
            </p:cNvSpPr>
            <p:nvPr/>
          </p:nvSpPr>
          <p:spPr bwMode="auto">
            <a:xfrm>
              <a:off x="5675872" y="3497850"/>
              <a:ext cx="3080305" cy="806617"/>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defRPr/>
              </a:pPr>
              <a:r>
                <a:rPr lang="en-US" sz="1400" b="1" dirty="0">
                  <a:solidFill>
                    <a:schemeClr val="tx2">
                      <a:lumMod val="50000"/>
                    </a:schemeClr>
                  </a:solidFill>
                </a:rPr>
                <a:t>Compulsory payments to the fund for the development of the material and technical base of educational and medical institutions outside the budget</a:t>
              </a:r>
              <a:endParaRPr lang="ru-RU" altLang="ru-RU" sz="1400" b="1" dirty="0">
                <a:solidFill>
                  <a:schemeClr val="tx2">
                    <a:lumMod val="50000"/>
                  </a:schemeClr>
                </a:solidFill>
                <a:latin typeface="Arial" panose="020B0604020202020204" pitchFamily="34" charset="0"/>
                <a:cs typeface="Arial" panose="020B0604020202020204" pitchFamily="34" charset="0"/>
              </a:endParaRPr>
            </a:p>
          </p:txBody>
        </p:sp>
        <p:sp>
          <p:nvSpPr>
            <p:cNvPr id="47120" name="Прямоугольник 41">
              <a:extLst>
                <a:ext uri="{FF2B5EF4-FFF2-40B4-BE49-F238E27FC236}">
                  <a16:creationId xmlns:a16="http://schemas.microsoft.com/office/drawing/2014/main" id="{EBF6BE5E-9695-6782-50A5-9FEA291CF35C}"/>
                </a:ext>
              </a:extLst>
            </p:cNvPr>
            <p:cNvSpPr>
              <a:spLocks noChangeArrowheads="1"/>
            </p:cNvSpPr>
            <p:nvPr/>
          </p:nvSpPr>
          <p:spPr bwMode="auto">
            <a:xfrm>
              <a:off x="5663075" y="1994604"/>
              <a:ext cx="3217023" cy="44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400" b="1">
                  <a:solidFill>
                    <a:srgbClr val="000066"/>
                  </a:solidFill>
                  <a:latin typeface="Arial" panose="020B0604020202020204" pitchFamily="34" charset="0"/>
                  <a:cs typeface="Arial" panose="020B0604020202020204" pitchFamily="34" charset="0"/>
                </a:rPr>
                <a:t>Tax for development and improvement of social infrastructure</a:t>
              </a:r>
              <a:endParaRPr lang="ru-RU" altLang="ru-RU" sz="1400" b="1">
                <a:solidFill>
                  <a:srgbClr val="000066"/>
                </a:solidFill>
                <a:latin typeface="Arial" panose="020B0604020202020204" pitchFamily="34" charset="0"/>
                <a:cs typeface="Arial" panose="020B0604020202020204" pitchFamily="34" charset="0"/>
              </a:endParaRPr>
            </a:p>
          </p:txBody>
        </p:sp>
        <p:grpSp>
          <p:nvGrpSpPr>
            <p:cNvPr id="47121" name="Группа 62">
              <a:extLst>
                <a:ext uri="{FF2B5EF4-FFF2-40B4-BE49-F238E27FC236}">
                  <a16:creationId xmlns:a16="http://schemas.microsoft.com/office/drawing/2014/main" id="{0E610D11-CFF6-A0D3-9249-E7FF9C4EDA16}"/>
                </a:ext>
              </a:extLst>
            </p:cNvPr>
            <p:cNvGrpSpPr>
              <a:grpSpLocks/>
            </p:cNvGrpSpPr>
            <p:nvPr/>
          </p:nvGrpSpPr>
          <p:grpSpPr bwMode="auto">
            <a:xfrm>
              <a:off x="4836250" y="1908772"/>
              <a:ext cx="826826" cy="709344"/>
              <a:chOff x="4896655" y="1622960"/>
              <a:chExt cx="826826" cy="709344"/>
            </a:xfrm>
          </p:grpSpPr>
          <p:sp>
            <p:nvSpPr>
              <p:cNvPr id="50" name="Прямоугольник 49">
                <a:extLst>
                  <a:ext uri="{FF2B5EF4-FFF2-40B4-BE49-F238E27FC236}">
                    <a16:creationId xmlns:a16="http://schemas.microsoft.com/office/drawing/2014/main" id="{91494BC3-EEA7-5FBE-E911-AB323D9960A3}"/>
                  </a:ext>
                </a:extLst>
              </p:cNvPr>
              <p:cNvSpPr/>
              <p:nvPr/>
            </p:nvSpPr>
            <p:spPr>
              <a:xfrm>
                <a:off x="4896654" y="1622960"/>
                <a:ext cx="826978" cy="70998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pic>
            <p:nvPicPr>
              <p:cNvPr id="51" name="Picture 29" descr="Картинки по запросу social infrastructure icon png">
                <a:extLst>
                  <a:ext uri="{FF2B5EF4-FFF2-40B4-BE49-F238E27FC236}">
                    <a16:creationId xmlns:a16="http://schemas.microsoft.com/office/drawing/2014/main" id="{43426FD6-E81D-99FF-26BC-14E17B2A66D8}"/>
                  </a:ext>
                </a:extLst>
              </p:cNvPr>
              <p:cNvPicPr>
                <a:picLocks noChangeAspect="1" noChangeArrowheads="1"/>
              </p:cNvPicPr>
              <p:nvPr/>
            </p:nvPicPr>
            <p:blipFill>
              <a:blip r:embed="rId7" cstate="print"/>
              <a:srcRect/>
              <a:stretch>
                <a:fillRect/>
              </a:stretch>
            </p:blipFill>
            <p:spPr bwMode="auto">
              <a:xfrm>
                <a:off x="5011200" y="1671252"/>
                <a:ext cx="597735" cy="57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47122" name="Группа 67">
              <a:extLst>
                <a:ext uri="{FF2B5EF4-FFF2-40B4-BE49-F238E27FC236}">
                  <a16:creationId xmlns:a16="http://schemas.microsoft.com/office/drawing/2014/main" id="{09AFF7A8-2F64-F61E-CC6D-F1E7CCABC006}"/>
                </a:ext>
              </a:extLst>
            </p:cNvPr>
            <p:cNvGrpSpPr>
              <a:grpSpLocks/>
            </p:cNvGrpSpPr>
            <p:nvPr/>
          </p:nvGrpSpPr>
          <p:grpSpPr bwMode="auto">
            <a:xfrm>
              <a:off x="4836249" y="2714893"/>
              <a:ext cx="826826" cy="709344"/>
              <a:chOff x="4279132" y="3069566"/>
              <a:chExt cx="826826" cy="709344"/>
            </a:xfrm>
          </p:grpSpPr>
          <p:sp>
            <p:nvSpPr>
              <p:cNvPr id="48" name="Прямоугольник 47">
                <a:extLst>
                  <a:ext uri="{FF2B5EF4-FFF2-40B4-BE49-F238E27FC236}">
                    <a16:creationId xmlns:a16="http://schemas.microsoft.com/office/drawing/2014/main" id="{3306E82F-DB78-E5B9-41E3-C7BFFD5F6D40}"/>
                  </a:ext>
                </a:extLst>
              </p:cNvPr>
              <p:cNvSpPr/>
              <p:nvPr/>
            </p:nvSpPr>
            <p:spPr>
              <a:xfrm>
                <a:off x="4279132" y="3070062"/>
                <a:ext cx="826978" cy="70864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pic>
            <p:nvPicPr>
              <p:cNvPr id="49" name="Picture 23" descr="Картинки по запросу road icon png">
                <a:extLst>
                  <a:ext uri="{FF2B5EF4-FFF2-40B4-BE49-F238E27FC236}">
                    <a16:creationId xmlns:a16="http://schemas.microsoft.com/office/drawing/2014/main" id="{04AE620D-9F6B-42A3-7422-CAC42DA81DCE}"/>
                  </a:ext>
                </a:extLst>
              </p:cNvPr>
              <p:cNvPicPr>
                <a:picLocks noChangeAspect="1" noChangeArrowheads="1"/>
              </p:cNvPicPr>
              <p:nvPr/>
            </p:nvPicPr>
            <p:blipFill>
              <a:blip r:embed="rId8" cstate="print"/>
              <a:srcRect/>
              <a:stretch>
                <a:fillRect/>
              </a:stretch>
            </p:blipFill>
            <p:spPr bwMode="auto">
              <a:xfrm>
                <a:off x="4431250" y="3171200"/>
                <a:ext cx="405000" cy="54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47123" name="Группа 66">
              <a:extLst>
                <a:ext uri="{FF2B5EF4-FFF2-40B4-BE49-F238E27FC236}">
                  <a16:creationId xmlns:a16="http://schemas.microsoft.com/office/drawing/2014/main" id="{807D2BDA-D4BF-6E95-8951-48E8278B06C8}"/>
                </a:ext>
              </a:extLst>
            </p:cNvPr>
            <p:cNvGrpSpPr>
              <a:grpSpLocks/>
            </p:cNvGrpSpPr>
            <p:nvPr/>
          </p:nvGrpSpPr>
          <p:grpSpPr bwMode="auto">
            <a:xfrm>
              <a:off x="4836249" y="3565849"/>
              <a:ext cx="826826" cy="709344"/>
              <a:chOff x="3795616" y="1846552"/>
              <a:chExt cx="826826" cy="709344"/>
            </a:xfrm>
          </p:grpSpPr>
          <p:sp>
            <p:nvSpPr>
              <p:cNvPr id="46" name="Прямоугольник 45">
                <a:extLst>
                  <a:ext uri="{FF2B5EF4-FFF2-40B4-BE49-F238E27FC236}">
                    <a16:creationId xmlns:a16="http://schemas.microsoft.com/office/drawing/2014/main" id="{C3E39D54-BB24-1EF8-533D-20DF4AE66ED2}"/>
                  </a:ext>
                </a:extLst>
              </p:cNvPr>
              <p:cNvSpPr/>
              <p:nvPr/>
            </p:nvSpPr>
            <p:spPr>
              <a:xfrm>
                <a:off x="3795616" y="1847001"/>
                <a:ext cx="826978" cy="70864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pic>
            <p:nvPicPr>
              <p:cNvPr id="47" name="Picture 25" descr="Картинки по запросу fund icon png">
                <a:extLst>
                  <a:ext uri="{FF2B5EF4-FFF2-40B4-BE49-F238E27FC236}">
                    <a16:creationId xmlns:a16="http://schemas.microsoft.com/office/drawing/2014/main" id="{01CCAD43-5B34-65A2-A254-4BC8FD884D4A}"/>
                  </a:ext>
                </a:extLst>
              </p:cNvPr>
              <p:cNvPicPr>
                <a:picLocks noChangeAspect="1" noChangeArrowheads="1"/>
              </p:cNvPicPr>
              <p:nvPr/>
            </p:nvPicPr>
            <p:blipFill>
              <a:blip r:embed="rId9" cstate="print"/>
              <a:srcRect/>
              <a:stretch>
                <a:fillRect/>
              </a:stretch>
            </p:blipFill>
            <p:spPr bwMode="auto">
              <a:xfrm>
                <a:off x="3999250" y="1891901"/>
                <a:ext cx="432000" cy="57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pic>
        <p:nvPicPr>
          <p:cNvPr id="52" name="Picture 8" descr="https://emersonfabris.com.br/wp-content/uploads/2018/01/icone_financas-empresarias2.fw_.png">
            <a:extLst>
              <a:ext uri="{FF2B5EF4-FFF2-40B4-BE49-F238E27FC236}">
                <a16:creationId xmlns:a16="http://schemas.microsoft.com/office/drawing/2014/main" id="{D581D4AA-4E84-FD95-0290-ADFC5C2FC317}"/>
              </a:ext>
            </a:extLst>
          </p:cNvPr>
          <p:cNvPicPr>
            <a:picLocks noChangeAspect="1" noChangeArrowheads="1"/>
          </p:cNvPicPr>
          <p:nvPr/>
        </p:nvPicPr>
        <p:blipFill>
          <a:blip r:embed="rId10" cstate="print"/>
          <a:srcRect/>
          <a:stretch>
            <a:fillRect/>
          </a:stretch>
        </p:blipFill>
        <p:spPr bwMode="auto">
          <a:xfrm>
            <a:off x="4304929" y="5217214"/>
            <a:ext cx="1001551" cy="8760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7116" name="Прямоугольник 52">
            <a:extLst>
              <a:ext uri="{FF2B5EF4-FFF2-40B4-BE49-F238E27FC236}">
                <a16:creationId xmlns:a16="http://schemas.microsoft.com/office/drawing/2014/main" id="{968FDE56-ACC0-5F1F-4B51-B02C80F847F7}"/>
              </a:ext>
            </a:extLst>
          </p:cNvPr>
          <p:cNvSpPr>
            <a:spLocks noChangeArrowheads="1"/>
          </p:cNvSpPr>
          <p:nvPr/>
        </p:nvSpPr>
        <p:spPr bwMode="auto">
          <a:xfrm>
            <a:off x="5343525" y="4691063"/>
            <a:ext cx="4217988"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ru-RU" sz="1300" b="1" dirty="0">
                <a:solidFill>
                  <a:srgbClr val="000066"/>
                </a:solidFill>
                <a:latin typeface="Arial" panose="020B0604020202020204" pitchFamily="34" charset="0"/>
                <a:cs typeface="Arial" panose="020B0604020202020204" pitchFamily="34" charset="0"/>
              </a:rPr>
              <a:t>Incentives based on the volume of invested capital:</a:t>
            </a:r>
          </a:p>
          <a:p>
            <a:pPr algn="just" eaLnBrk="1" hangingPunct="1">
              <a:spcBef>
                <a:spcPct val="0"/>
              </a:spcBef>
              <a:buFontTx/>
              <a:buNone/>
            </a:pPr>
            <a:r>
              <a:rPr lang="en-US" altLang="ru-RU" sz="1300" b="1" dirty="0">
                <a:solidFill>
                  <a:srgbClr val="000066"/>
                </a:solidFill>
                <a:latin typeface="Arial" panose="020B0604020202020204" pitchFamily="34" charset="0"/>
                <a:cs typeface="Arial" panose="020B0604020202020204" pitchFamily="34" charset="0"/>
              </a:rPr>
              <a:t> </a:t>
            </a:r>
            <a:r>
              <a:rPr lang="en-US" altLang="ru-RU" sz="1300" b="1" dirty="0">
                <a:solidFill>
                  <a:srgbClr val="FF0000"/>
                </a:solidFill>
                <a:latin typeface="Arial" panose="020B0604020202020204" pitchFamily="34" charset="0"/>
                <a:cs typeface="Arial" panose="020B0604020202020204" pitchFamily="34" charset="0"/>
              </a:rPr>
              <a:t>1</a:t>
            </a:r>
            <a:r>
              <a:rPr lang="en-US" altLang="ru-RU" sz="1300" b="1" dirty="0">
                <a:solidFill>
                  <a:srgbClr val="000066"/>
                </a:solidFill>
                <a:latin typeface="Arial" panose="020B0604020202020204" pitchFamily="34" charset="0"/>
                <a:cs typeface="Arial" panose="020B0604020202020204" pitchFamily="34" charset="0"/>
              </a:rPr>
              <a:t>. Up to 300,000 dollars - for a period of 3 years;</a:t>
            </a:r>
          </a:p>
          <a:p>
            <a:pPr algn="just" eaLnBrk="1" hangingPunct="1">
              <a:spcBef>
                <a:spcPct val="0"/>
              </a:spcBef>
              <a:buFontTx/>
              <a:buNone/>
            </a:pPr>
            <a:r>
              <a:rPr lang="en-US" altLang="ru-RU" sz="1300" b="1" dirty="0">
                <a:solidFill>
                  <a:srgbClr val="000066"/>
                </a:solidFill>
                <a:latin typeface="Arial" panose="020B0604020202020204" pitchFamily="34" charset="0"/>
                <a:cs typeface="Arial" panose="020B0604020202020204" pitchFamily="34" charset="0"/>
              </a:rPr>
              <a:t> </a:t>
            </a:r>
            <a:r>
              <a:rPr lang="en-US" altLang="ru-RU" sz="1300" b="1" dirty="0">
                <a:solidFill>
                  <a:srgbClr val="FF0000"/>
                </a:solidFill>
                <a:latin typeface="Arial" panose="020B0604020202020204" pitchFamily="34" charset="0"/>
                <a:cs typeface="Arial" panose="020B0604020202020204" pitchFamily="34" charset="0"/>
              </a:rPr>
              <a:t>2</a:t>
            </a:r>
            <a:r>
              <a:rPr lang="en-US" altLang="ru-RU" sz="1300" b="1" dirty="0">
                <a:solidFill>
                  <a:srgbClr val="000066"/>
                </a:solidFill>
                <a:latin typeface="Arial" panose="020B0604020202020204" pitchFamily="34" charset="0"/>
                <a:cs typeface="Arial" panose="020B0604020202020204" pitchFamily="34" charset="0"/>
              </a:rPr>
              <a:t>.From 3.0 million dollars to 5.0 million dollars - for a period of 5 years;</a:t>
            </a:r>
          </a:p>
          <a:p>
            <a:pPr algn="just" eaLnBrk="1" hangingPunct="1">
              <a:spcBef>
                <a:spcPct val="0"/>
              </a:spcBef>
              <a:buFontTx/>
              <a:buNone/>
            </a:pPr>
            <a:r>
              <a:rPr lang="en-US" altLang="ru-RU" sz="1300" b="1" dirty="0">
                <a:solidFill>
                  <a:srgbClr val="000066"/>
                </a:solidFill>
                <a:latin typeface="Arial" panose="020B0604020202020204" pitchFamily="34" charset="0"/>
                <a:cs typeface="Arial" panose="020B0604020202020204" pitchFamily="34" charset="0"/>
              </a:rPr>
              <a:t> </a:t>
            </a:r>
            <a:r>
              <a:rPr lang="en-US" altLang="ru-RU" sz="1300" b="1" dirty="0">
                <a:solidFill>
                  <a:srgbClr val="FF0000"/>
                </a:solidFill>
                <a:latin typeface="Arial" panose="020B0604020202020204" pitchFamily="34" charset="0"/>
                <a:cs typeface="Arial" panose="020B0604020202020204" pitchFamily="34" charset="0"/>
              </a:rPr>
              <a:t>3</a:t>
            </a:r>
            <a:r>
              <a:rPr lang="en-US" altLang="ru-RU" sz="1300" b="1" dirty="0">
                <a:solidFill>
                  <a:srgbClr val="000066"/>
                </a:solidFill>
                <a:latin typeface="Arial" panose="020B0604020202020204" pitchFamily="34" charset="0"/>
                <a:cs typeface="Arial" panose="020B0604020202020204" pitchFamily="34" charset="0"/>
              </a:rPr>
              <a:t>.From 5.0 million dollars to 10.0 million dollars - for a period of 7 years;</a:t>
            </a:r>
          </a:p>
          <a:p>
            <a:pPr algn="just" eaLnBrk="1" hangingPunct="1">
              <a:spcBef>
                <a:spcPct val="0"/>
              </a:spcBef>
              <a:buFontTx/>
              <a:buNone/>
            </a:pPr>
            <a:r>
              <a:rPr lang="en-US" altLang="ru-RU" sz="1300" b="1" dirty="0">
                <a:solidFill>
                  <a:srgbClr val="000066"/>
                </a:solidFill>
                <a:latin typeface="Arial" panose="020B0604020202020204" pitchFamily="34" charset="0"/>
                <a:cs typeface="Arial" panose="020B0604020202020204" pitchFamily="34" charset="0"/>
              </a:rPr>
              <a:t> </a:t>
            </a:r>
            <a:r>
              <a:rPr lang="en-US" altLang="ru-RU" sz="1300" b="1" dirty="0">
                <a:solidFill>
                  <a:srgbClr val="FF0000"/>
                </a:solidFill>
                <a:latin typeface="Arial" panose="020B0604020202020204" pitchFamily="34" charset="0"/>
                <a:cs typeface="Arial" panose="020B0604020202020204" pitchFamily="34" charset="0"/>
              </a:rPr>
              <a:t>4</a:t>
            </a:r>
            <a:r>
              <a:rPr lang="en-US" altLang="ru-RU" sz="1300" b="1" dirty="0">
                <a:solidFill>
                  <a:srgbClr val="000066"/>
                </a:solidFill>
                <a:latin typeface="Arial" panose="020B0604020202020204" pitchFamily="34" charset="0"/>
                <a:cs typeface="Arial" panose="020B0604020202020204" pitchFamily="34" charset="0"/>
              </a:rPr>
              <a:t>.If the investment is 10.0 million dollars or more, for a period of 10 years.</a:t>
            </a:r>
          </a:p>
        </p:txBody>
      </p:sp>
      <p:sp>
        <p:nvSpPr>
          <p:cNvPr id="59" name="Прямоугольник: скругленные углы 4">
            <a:extLst>
              <a:ext uri="{FF2B5EF4-FFF2-40B4-BE49-F238E27FC236}">
                <a16:creationId xmlns:a16="http://schemas.microsoft.com/office/drawing/2014/main" id="{8E03D892-680C-C264-B862-F31A78FCC46E}"/>
              </a:ext>
            </a:extLst>
          </p:cNvPr>
          <p:cNvSpPr txBox="1"/>
          <p:nvPr/>
        </p:nvSpPr>
        <p:spPr>
          <a:xfrm>
            <a:off x="822325" y="825500"/>
            <a:ext cx="8356600" cy="800100"/>
          </a:xfrm>
          <a:prstGeom prst="rect">
            <a:avLst/>
          </a:prstGeom>
          <a:no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95250" tIns="95250" rIns="95250" bIns="95250" spcCol="1270" anchor="ctr"/>
          <a:lstStyle/>
          <a:p>
            <a:pPr algn="ctr" defTabSz="1111250" eaLnBrk="1" fontAlgn="auto" hangingPunct="1">
              <a:lnSpc>
                <a:spcPct val="90000"/>
              </a:lnSpc>
              <a:spcAft>
                <a:spcPct val="35000"/>
              </a:spcAft>
              <a:defRPr/>
            </a:pPr>
            <a:r>
              <a:rPr lang="en-US" sz="1700" b="1" dirty="0">
                <a:solidFill>
                  <a:schemeClr val="tx2">
                    <a:lumMod val="50000"/>
                  </a:schemeClr>
                </a:solidFill>
                <a:latin typeface="Times New Roman" panose="02020603050405020304" pitchFamily="18" charset="0"/>
                <a:cs typeface="Times New Roman" panose="02020603050405020304" pitchFamily="18" charset="0"/>
              </a:rPr>
              <a:t>"Measures to Stimulate Attraction of Direct Foreign Investments" - Decree (PF-3594, April 11, 2005)</a:t>
            </a:r>
            <a:endParaRPr lang="ru-RU" sz="1700" b="1" dirty="0">
              <a:solidFill>
                <a:schemeClr val="tx2">
                  <a:lumMod val="50000"/>
                </a:schemeClr>
              </a:solidFill>
              <a:latin typeface="Times New Roman" panose="02020603050405020304" pitchFamily="18" charset="0"/>
              <a:cs typeface="Times New Roman" pitchFamily="18" charset="0"/>
            </a:endParaRPr>
          </a:p>
        </p:txBody>
      </p:sp>
    </p:spTree>
  </p:cSld>
  <p:clrMapOvr>
    <a:overrideClrMapping bg1="lt1" tx1="dk1" bg2="lt2" tx2="dk2" accent1="accent1" accent2="accent2" accent3="accent3" accent4="accent4" accent5="accent5" accent6="accent6" hlink="hlink" folHlink="folHlink"/>
  </p:clrMapOvr>
  <p:transition spd="slow" advTm="4000">
    <p:fade thruBlk="1"/>
  </p:transition>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0">
          <a:gsLst>
            <a:gs pos="0">
              <a:srgbClr val="9AB5E4"/>
            </a:gs>
            <a:gs pos="50000">
              <a:srgbClr val="C2D1ED"/>
            </a:gs>
            <a:gs pos="100000">
              <a:srgbClr val="E1E8F5"/>
            </a:gs>
          </a:gsLst>
          <a:lin ang="5400000"/>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DE737DB-5B5B-8644-8D26-5948744B04CC}"/>
              </a:ext>
            </a:extLst>
          </p:cNvPr>
          <p:cNvSpPr txBox="1"/>
          <p:nvPr/>
        </p:nvSpPr>
        <p:spPr>
          <a:xfrm>
            <a:off x="644833" y="84506"/>
            <a:ext cx="8715404" cy="400110"/>
          </a:xfrm>
          <a:prstGeom prst="rect">
            <a:avLst/>
          </a:prstGeom>
          <a:solidFill>
            <a:schemeClr val="accent5">
              <a:lumMod val="60000"/>
              <a:lumOff val="40000"/>
            </a:schemeClr>
          </a:solidFill>
        </p:spPr>
        <p:style>
          <a:lnRef idx="0">
            <a:schemeClr val="accent1"/>
          </a:lnRef>
          <a:fillRef idx="3">
            <a:schemeClr val="accent1"/>
          </a:fillRef>
          <a:effectRef idx="3">
            <a:schemeClr val="accent1"/>
          </a:effectRef>
          <a:fontRef idx="minor">
            <a:schemeClr val="lt1"/>
          </a:fontRef>
        </p:style>
        <p:txBody>
          <a:bodyPr>
            <a:spAutoFit/>
          </a:bodyPr>
          <a:lstStyle/>
          <a:p>
            <a:pPr algn="ctr" eaLnBrk="1" fontAlgn="auto" hangingPunct="1">
              <a:spcBef>
                <a:spcPts val="0"/>
              </a:spcBef>
              <a:spcAft>
                <a:spcPts val="0"/>
              </a:spcAft>
              <a:defRPr/>
            </a:pPr>
            <a:r>
              <a:rPr lang="en-US" sz="2000" b="1" dirty="0">
                <a:solidFill>
                  <a:schemeClr val="tx2">
                    <a:lumMod val="50000"/>
                  </a:schemeClr>
                </a:solidFill>
                <a:latin typeface="Times New Roman" panose="02020603050405020304" pitchFamily="18" charset="0"/>
                <a:cs typeface="Times New Roman" panose="02020603050405020304" pitchFamily="18" charset="0"/>
              </a:rPr>
              <a:t>Current Status of ”Bulungur-1" LLC factory</a:t>
            </a:r>
            <a:endParaRPr lang="ru-RU" sz="2000" b="1" dirty="0">
              <a:solidFill>
                <a:schemeClr val="tx2">
                  <a:lumMod val="50000"/>
                </a:schemeClr>
              </a:solidFill>
              <a:latin typeface="Times New Roman" panose="02020603050405020304" pitchFamily="18" charset="0"/>
              <a:cs typeface="Times New Roman" pitchFamily="18" charset="0"/>
            </a:endParaRPr>
          </a:p>
        </p:txBody>
      </p:sp>
      <p:sp>
        <p:nvSpPr>
          <p:cNvPr id="5" name="TextBox 4">
            <a:extLst>
              <a:ext uri="{FF2B5EF4-FFF2-40B4-BE49-F238E27FC236}">
                <a16:creationId xmlns:a16="http://schemas.microsoft.com/office/drawing/2014/main" id="{05710AA3-351A-F580-F406-DF6753CC42B3}"/>
              </a:ext>
            </a:extLst>
          </p:cNvPr>
          <p:cNvSpPr txBox="1"/>
          <p:nvPr/>
        </p:nvSpPr>
        <p:spPr>
          <a:xfrm>
            <a:off x="425450" y="1773238"/>
            <a:ext cx="4062413" cy="338554"/>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eaLnBrk="1" fontAlgn="auto" hangingPunct="1">
              <a:spcBef>
                <a:spcPts val="0"/>
              </a:spcBef>
              <a:spcAft>
                <a:spcPts val="0"/>
              </a:spcAft>
              <a:defRPr/>
            </a:pPr>
            <a:r>
              <a:rPr lang="en-US" sz="1600" b="1" dirty="0">
                <a:solidFill>
                  <a:prstClr val="black"/>
                </a:solidFill>
                <a:latin typeface="Times New Roman" pitchFamily="18" charset="0"/>
                <a:cs typeface="Times New Roman" pitchFamily="18" charset="0"/>
              </a:rPr>
              <a:t>Construction area: </a:t>
            </a:r>
            <a:r>
              <a:rPr lang="en-US" sz="1600" dirty="0">
                <a:solidFill>
                  <a:prstClr val="black"/>
                </a:solidFill>
                <a:latin typeface="Times New Roman" pitchFamily="18" charset="0"/>
                <a:cs typeface="Times New Roman" pitchFamily="18" charset="0"/>
              </a:rPr>
              <a:t>510 square meters</a:t>
            </a:r>
            <a:endParaRPr lang="ru-RU" sz="1600" dirty="0">
              <a:solidFill>
                <a:prstClr val="black"/>
              </a:solidFill>
            </a:endParaRPr>
          </a:p>
        </p:txBody>
      </p:sp>
      <p:sp>
        <p:nvSpPr>
          <p:cNvPr id="8" name="TextBox 7">
            <a:extLst>
              <a:ext uri="{FF2B5EF4-FFF2-40B4-BE49-F238E27FC236}">
                <a16:creationId xmlns:a16="http://schemas.microsoft.com/office/drawing/2014/main" id="{D63D5A1A-A557-65EE-E408-BC33EFE47261}"/>
              </a:ext>
            </a:extLst>
          </p:cNvPr>
          <p:cNvSpPr txBox="1"/>
          <p:nvPr/>
        </p:nvSpPr>
        <p:spPr>
          <a:xfrm>
            <a:off x="425450" y="3687763"/>
            <a:ext cx="4073525" cy="830997"/>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eaLnBrk="1" fontAlgn="auto" hangingPunct="1">
              <a:spcBef>
                <a:spcPts val="0"/>
              </a:spcBef>
              <a:spcAft>
                <a:spcPts val="0"/>
              </a:spcAft>
              <a:defRPr/>
            </a:pPr>
            <a:r>
              <a:rPr lang="en-US" sz="1600" b="1" dirty="0">
                <a:solidFill>
                  <a:prstClr val="black"/>
                </a:solidFill>
                <a:latin typeface="Times New Roman" pitchFamily="18" charset="0"/>
                <a:cs typeface="Times New Roman" pitchFamily="18" charset="0"/>
              </a:rPr>
              <a:t>Production capacity: </a:t>
            </a:r>
            <a:r>
              <a:rPr lang="en-US" sz="1600" dirty="0">
                <a:solidFill>
                  <a:prstClr val="black"/>
                </a:solidFill>
                <a:latin typeface="Times New Roman" pitchFamily="18" charset="0"/>
                <a:cs typeface="Times New Roman" pitchFamily="18" charset="0"/>
              </a:rPr>
              <a:t>30,000 tons of grapes, 60,000 dollars of wine, 10,000 dollars of brandy, 12,000 dollars of brandy spirits</a:t>
            </a:r>
            <a:endParaRPr lang="ru-RU" sz="1600" dirty="0">
              <a:solidFill>
                <a:prstClr val="black"/>
              </a:solidFill>
            </a:endParaRPr>
          </a:p>
        </p:txBody>
      </p:sp>
      <p:sp>
        <p:nvSpPr>
          <p:cNvPr id="11" name="TextBox 10">
            <a:extLst>
              <a:ext uri="{FF2B5EF4-FFF2-40B4-BE49-F238E27FC236}">
                <a16:creationId xmlns:a16="http://schemas.microsoft.com/office/drawing/2014/main" id="{D21B6E23-C801-F911-6389-490971584256}"/>
              </a:ext>
            </a:extLst>
          </p:cNvPr>
          <p:cNvSpPr txBox="1"/>
          <p:nvPr/>
        </p:nvSpPr>
        <p:spPr>
          <a:xfrm>
            <a:off x="412749" y="994947"/>
            <a:ext cx="4062413" cy="338554"/>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eaLnBrk="1" fontAlgn="auto" hangingPunct="1">
              <a:spcBef>
                <a:spcPts val="0"/>
              </a:spcBef>
              <a:spcAft>
                <a:spcPts val="0"/>
              </a:spcAft>
              <a:defRPr/>
            </a:pPr>
            <a:r>
              <a:rPr lang="en-US" sz="1600" b="1" dirty="0">
                <a:solidFill>
                  <a:schemeClr val="tx2">
                    <a:lumMod val="50000"/>
                  </a:schemeClr>
                </a:solidFill>
                <a:latin typeface="Times New Roman" panose="02020603050405020304" pitchFamily="18" charset="0"/>
                <a:cs typeface="Times New Roman" panose="02020603050405020304" pitchFamily="18" charset="0"/>
              </a:rPr>
              <a:t>Established: </a:t>
            </a:r>
            <a:r>
              <a:rPr lang="en-US" sz="1600" dirty="0">
                <a:solidFill>
                  <a:schemeClr val="tx2">
                    <a:lumMod val="50000"/>
                  </a:schemeClr>
                </a:solidFill>
                <a:latin typeface="Times New Roman" panose="02020603050405020304" pitchFamily="18" charset="0"/>
                <a:cs typeface="Times New Roman" panose="02020603050405020304" pitchFamily="18" charset="0"/>
              </a:rPr>
              <a:t>1973</a:t>
            </a:r>
            <a:endParaRPr lang="ru-RU" sz="1600"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96D7B5E6-B81B-00D0-C470-3B24A8D7DD09}"/>
              </a:ext>
            </a:extLst>
          </p:cNvPr>
          <p:cNvSpPr txBox="1"/>
          <p:nvPr/>
        </p:nvSpPr>
        <p:spPr>
          <a:xfrm>
            <a:off x="438150" y="1360488"/>
            <a:ext cx="4049713" cy="338554"/>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eaLnBrk="1" fontAlgn="auto" hangingPunct="1">
              <a:spcBef>
                <a:spcPts val="0"/>
              </a:spcBef>
              <a:spcAft>
                <a:spcPts val="0"/>
              </a:spcAft>
              <a:defRPr/>
            </a:pPr>
            <a:r>
              <a:rPr lang="en-US" sz="1600" b="1" dirty="0">
                <a:solidFill>
                  <a:prstClr val="black"/>
                </a:solidFill>
                <a:latin typeface="Times New Roman" pitchFamily="18" charset="0"/>
                <a:cs typeface="Times New Roman" pitchFamily="18" charset="0"/>
              </a:rPr>
              <a:t>Total land area: </a:t>
            </a:r>
            <a:r>
              <a:rPr lang="en-US" sz="1600" dirty="0">
                <a:solidFill>
                  <a:prstClr val="black"/>
                </a:solidFill>
                <a:latin typeface="Times New Roman" pitchFamily="18" charset="0"/>
                <a:cs typeface="Times New Roman" pitchFamily="18" charset="0"/>
              </a:rPr>
              <a:t>3.86 hectares</a:t>
            </a:r>
            <a:endParaRPr lang="ru-RU" sz="1600" dirty="0">
              <a:solidFill>
                <a:prstClr val="black"/>
              </a:solidFill>
            </a:endParaRPr>
          </a:p>
        </p:txBody>
      </p:sp>
      <p:sp>
        <p:nvSpPr>
          <p:cNvPr id="9" name="Прямоугольник 8">
            <a:extLst>
              <a:ext uri="{FF2B5EF4-FFF2-40B4-BE49-F238E27FC236}">
                <a16:creationId xmlns:a16="http://schemas.microsoft.com/office/drawing/2014/main" id="{6A931EC8-1522-686D-1F0F-252C214A351E}"/>
              </a:ext>
            </a:extLst>
          </p:cNvPr>
          <p:cNvSpPr/>
          <p:nvPr/>
        </p:nvSpPr>
        <p:spPr>
          <a:xfrm>
            <a:off x="425450" y="2576513"/>
            <a:ext cx="4068763" cy="584775"/>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eaLnBrk="1" fontAlgn="auto" hangingPunct="1">
              <a:spcBef>
                <a:spcPts val="0"/>
              </a:spcBef>
              <a:spcAft>
                <a:spcPts val="0"/>
              </a:spcAft>
              <a:defRPr/>
            </a:pPr>
            <a:r>
              <a:rPr lang="en-US" sz="1600" b="1" dirty="0">
                <a:solidFill>
                  <a:schemeClr val="tx2">
                    <a:lumMod val="50000"/>
                  </a:schemeClr>
                </a:solidFill>
                <a:latin typeface="Times New Roman" panose="02020603050405020304" pitchFamily="18" charset="0"/>
                <a:cs typeface="Times New Roman" panose="02020603050405020304" pitchFamily="18" charset="0"/>
              </a:rPr>
              <a:t>Main activity: </a:t>
            </a:r>
            <a:r>
              <a:rPr lang="en-US" sz="1600" dirty="0">
                <a:solidFill>
                  <a:schemeClr val="tx2">
                    <a:lumMod val="50000"/>
                  </a:schemeClr>
                </a:solidFill>
                <a:latin typeface="Times New Roman" panose="02020603050405020304" pitchFamily="18" charset="0"/>
                <a:cs typeface="Times New Roman" panose="02020603050405020304" pitchFamily="18" charset="0"/>
              </a:rPr>
              <a:t>Processing grapes and producing alcoholic beverages</a:t>
            </a:r>
            <a:endParaRPr lang="ru-RU" sz="1600" dirty="0">
              <a:solidFill>
                <a:schemeClr val="tx2">
                  <a:lumMod val="50000"/>
                </a:schemeClr>
              </a:solidFill>
              <a:latin typeface="Times New Roman" panose="02020603050405020304" pitchFamily="18" charset="0"/>
              <a:cs typeface="Times New Roman" panose="02020603050405020304" pitchFamily="18" charset="0"/>
            </a:endParaRPr>
          </a:p>
        </p:txBody>
      </p:sp>
      <p:pic>
        <p:nvPicPr>
          <p:cNvPr id="13313" name="Picture 1">
            <a:extLst>
              <a:ext uri="{FF2B5EF4-FFF2-40B4-BE49-F238E27FC236}">
                <a16:creationId xmlns:a16="http://schemas.microsoft.com/office/drawing/2014/main" id="{F211F126-1AF9-7457-7291-503BC27142A4}"/>
              </a:ext>
            </a:extLst>
          </p:cNvPr>
          <p:cNvPicPr>
            <a:picLocks noChangeAspect="1" noChangeArrowheads="1"/>
          </p:cNvPicPr>
          <p:nvPr/>
        </p:nvPicPr>
        <p:blipFill>
          <a:blip r:embed="rId3" cstate="print"/>
          <a:srcRect/>
          <a:stretch>
            <a:fillRect/>
          </a:stretch>
        </p:blipFill>
        <p:spPr bwMode="auto">
          <a:xfrm>
            <a:off x="4880992" y="659766"/>
            <a:ext cx="4824536" cy="32125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Box 13">
            <a:extLst>
              <a:ext uri="{FF2B5EF4-FFF2-40B4-BE49-F238E27FC236}">
                <a16:creationId xmlns:a16="http://schemas.microsoft.com/office/drawing/2014/main" id="{6CA47E57-E406-7A4C-3F88-B94C7E269729}"/>
              </a:ext>
            </a:extLst>
          </p:cNvPr>
          <p:cNvSpPr txBox="1"/>
          <p:nvPr/>
        </p:nvSpPr>
        <p:spPr>
          <a:xfrm>
            <a:off x="425450" y="2154342"/>
            <a:ext cx="4049713" cy="338554"/>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eaLnBrk="1" fontAlgn="auto" hangingPunct="1">
              <a:spcBef>
                <a:spcPts val="0"/>
              </a:spcBef>
              <a:spcAft>
                <a:spcPts val="0"/>
              </a:spcAft>
              <a:defRPr/>
            </a:pPr>
            <a:r>
              <a:rPr lang="en-US" sz="1600" b="1" dirty="0">
                <a:solidFill>
                  <a:prstClr val="black"/>
                </a:solidFill>
                <a:latin typeface="Times New Roman" pitchFamily="18" charset="0"/>
                <a:cs typeface="Times New Roman" pitchFamily="18" charset="0"/>
              </a:rPr>
              <a:t>Vineyard area: </a:t>
            </a:r>
            <a:r>
              <a:rPr lang="en-US" sz="1600" dirty="0">
                <a:solidFill>
                  <a:prstClr val="black"/>
                </a:solidFill>
                <a:latin typeface="Times New Roman" pitchFamily="18" charset="0"/>
                <a:cs typeface="Times New Roman" pitchFamily="18" charset="0"/>
              </a:rPr>
              <a:t>100.0 hectares</a:t>
            </a:r>
            <a:endParaRPr lang="ru-RU" sz="1600" dirty="0">
              <a:solidFill>
                <a:prstClr val="black"/>
              </a:solidFill>
            </a:endParaRPr>
          </a:p>
        </p:txBody>
      </p:sp>
      <p:sp>
        <p:nvSpPr>
          <p:cNvPr id="15" name="TextBox 14">
            <a:extLst>
              <a:ext uri="{FF2B5EF4-FFF2-40B4-BE49-F238E27FC236}">
                <a16:creationId xmlns:a16="http://schemas.microsoft.com/office/drawing/2014/main" id="{F6F48445-C9B9-9C45-7369-D2D90780A3CF}"/>
              </a:ext>
            </a:extLst>
          </p:cNvPr>
          <p:cNvSpPr txBox="1"/>
          <p:nvPr/>
        </p:nvSpPr>
        <p:spPr>
          <a:xfrm>
            <a:off x="425450" y="3141663"/>
            <a:ext cx="4068763" cy="58477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eaLnBrk="1" fontAlgn="auto" hangingPunct="1">
              <a:spcBef>
                <a:spcPts val="0"/>
              </a:spcBef>
              <a:spcAft>
                <a:spcPts val="0"/>
              </a:spcAft>
              <a:defRPr/>
            </a:pPr>
            <a:r>
              <a:rPr lang="en-US" sz="1600" b="1" dirty="0">
                <a:latin typeface="Times New Roman" panose="02020603050405020304" pitchFamily="18" charset="0"/>
                <a:cs typeface="Times New Roman" panose="02020603050405020304" pitchFamily="18" charset="0"/>
              </a:rPr>
              <a:t>Number of metal barrels: </a:t>
            </a:r>
            <a:r>
              <a:rPr lang="en-US" sz="1600" dirty="0">
                <a:latin typeface="Times New Roman" panose="02020603050405020304" pitchFamily="18" charset="0"/>
                <a:cs typeface="Times New Roman" panose="02020603050405020304" pitchFamily="18" charset="0"/>
              </a:rPr>
              <a:t>128 (volume of 21 tons each)</a:t>
            </a:r>
            <a:endParaRPr lang="ru-RU" sz="1600" dirty="0">
              <a:solidFill>
                <a:prstClr val="black"/>
              </a:solidFill>
              <a:latin typeface="Times New Roman" panose="02020603050405020304" pitchFamily="18" charset="0"/>
              <a:cs typeface="Times New Roman" pitchFamily="18" charset="0"/>
            </a:endParaRPr>
          </a:p>
        </p:txBody>
      </p:sp>
      <p:pic>
        <p:nvPicPr>
          <p:cNvPr id="16" name="Picture 2">
            <a:extLst>
              <a:ext uri="{FF2B5EF4-FFF2-40B4-BE49-F238E27FC236}">
                <a16:creationId xmlns:a16="http://schemas.microsoft.com/office/drawing/2014/main" id="{C943ECF9-DC7C-BB67-981F-D0F797EBD3D3}"/>
              </a:ext>
            </a:extLst>
          </p:cNvPr>
          <p:cNvPicPr>
            <a:picLocks noChangeAspect="1" noChangeArrowheads="1"/>
          </p:cNvPicPr>
          <p:nvPr/>
        </p:nvPicPr>
        <p:blipFill>
          <a:blip r:embed="rId4"/>
          <a:srcRect/>
          <a:stretch>
            <a:fillRect/>
          </a:stretch>
        </p:blipFill>
        <p:spPr bwMode="auto">
          <a:xfrm>
            <a:off x="7401272" y="4060586"/>
            <a:ext cx="2304256" cy="25756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Рисунок 1">
            <a:extLst>
              <a:ext uri="{FF2B5EF4-FFF2-40B4-BE49-F238E27FC236}">
                <a16:creationId xmlns:a16="http://schemas.microsoft.com/office/drawing/2014/main" id="{67EE2102-8D53-0310-4EEC-EA200FB3D7C9}"/>
              </a:ext>
            </a:extLst>
          </p:cNvPr>
          <p:cNvPicPr>
            <a:picLocks noChangeAspect="1"/>
          </p:cNvPicPr>
          <p:nvPr/>
        </p:nvPicPr>
        <p:blipFill>
          <a:blip r:embed="rId5"/>
          <a:stretch>
            <a:fillRect/>
          </a:stretch>
        </p:blipFill>
        <p:spPr>
          <a:xfrm>
            <a:off x="4833938" y="4122738"/>
            <a:ext cx="2423318" cy="24847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TextBox 16">
            <a:extLst>
              <a:ext uri="{FF2B5EF4-FFF2-40B4-BE49-F238E27FC236}">
                <a16:creationId xmlns:a16="http://schemas.microsoft.com/office/drawing/2014/main" id="{CA7EABEC-0219-F7B7-C2DE-54C31D6746A8}"/>
              </a:ext>
            </a:extLst>
          </p:cNvPr>
          <p:cNvSpPr txBox="1"/>
          <p:nvPr/>
        </p:nvSpPr>
        <p:spPr>
          <a:xfrm>
            <a:off x="631825" y="5126038"/>
            <a:ext cx="3529013" cy="1616075"/>
          </a:xfrm>
          <a:prstGeom prst="rect">
            <a:avLst/>
          </a:prstGeom>
          <a:solidFill>
            <a:schemeClr val="accent3">
              <a:lumMod val="60000"/>
              <a:lumOff val="40000"/>
            </a:schemeClr>
          </a:solidFill>
        </p:spPr>
        <p:style>
          <a:lnRef idx="2">
            <a:schemeClr val="accent5"/>
          </a:lnRef>
          <a:fillRef idx="1">
            <a:schemeClr val="lt1"/>
          </a:fillRef>
          <a:effectRef idx="0">
            <a:schemeClr val="accent5"/>
          </a:effectRef>
          <a:fontRef idx="minor">
            <a:schemeClr val="dk1"/>
          </a:fontRef>
        </p:style>
        <p:txBody>
          <a:bodyPr>
            <a:spAutoFit/>
          </a:bodyPr>
          <a:lstStyle/>
          <a:p>
            <a:pPr algn="ctr" eaLnBrk="1" fontAlgn="auto" hangingPunct="1">
              <a:spcBef>
                <a:spcPts val="0"/>
              </a:spcBef>
              <a:spcAft>
                <a:spcPts val="0"/>
              </a:spcAft>
              <a:defRPr/>
            </a:pPr>
            <a:r>
              <a:rPr lang="en-US" b="1" u="sng" dirty="0">
                <a:solidFill>
                  <a:srgbClr val="C00000"/>
                </a:solidFill>
                <a:latin typeface="Times New Roman" panose="02020603050405020304" pitchFamily="18" charset="0"/>
                <a:cs typeface="Times New Roman" panose="02020603050405020304" pitchFamily="18" charset="0"/>
              </a:rPr>
              <a:t>SUGGESTIONS</a:t>
            </a:r>
            <a:endParaRPr lang="ru-RU" b="1" u="sng" dirty="0">
              <a:solidFill>
                <a:srgbClr val="C00000"/>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ru-RU" dirty="0">
                <a:solidFill>
                  <a:prstClr val="black"/>
                </a:solidFill>
              </a:rPr>
              <a:t>          </a:t>
            </a:r>
            <a:r>
              <a:rPr lang="en-US" b="1" dirty="0">
                <a:solidFill>
                  <a:srgbClr val="002060"/>
                </a:solidFill>
                <a:latin typeface="Arial" panose="020B0604020202020204" pitchFamily="34" charset="0"/>
                <a:cs typeface="Arial" panose="020B0604020202020204" pitchFamily="34" charset="0"/>
              </a:rPr>
              <a:t>Collaboration</a:t>
            </a:r>
            <a:endParaRPr lang="uz-Cyrl-UZ" b="1" dirty="0">
              <a:solidFill>
                <a:srgbClr val="002060"/>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uz-Cyrl-UZ" sz="400" dirty="0">
              <a:solidFill>
                <a:prstClr val="black"/>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uz-Cyrl-UZ" dirty="0">
                <a:solidFill>
                  <a:prstClr val="black"/>
                </a:solidFill>
                <a:latin typeface="Arial" panose="020B0604020202020204" pitchFamily="34" charset="0"/>
                <a:cs typeface="Arial" panose="020B0604020202020204" pitchFamily="34" charset="0"/>
              </a:rPr>
              <a:t>        </a:t>
            </a:r>
            <a:r>
              <a:rPr lang="en-US" b="1" dirty="0">
                <a:solidFill>
                  <a:srgbClr val="002060"/>
                </a:solidFill>
                <a:latin typeface="Arial" panose="020B0604020202020204" pitchFamily="34" charset="0"/>
                <a:cs typeface="Arial" panose="020B0604020202020204" pitchFamily="34" charset="0"/>
              </a:rPr>
              <a:t>Sale</a:t>
            </a:r>
            <a:r>
              <a:rPr lang="uz-Cyrl-UZ" b="1" dirty="0">
                <a:solidFill>
                  <a:srgbClr val="002060"/>
                </a:solidFill>
                <a:latin typeface="Arial" panose="020B0604020202020204" pitchFamily="34" charset="0"/>
                <a:cs typeface="Arial" panose="020B0604020202020204" pitchFamily="34" charset="0"/>
              </a:rPr>
              <a:t> </a:t>
            </a:r>
          </a:p>
          <a:p>
            <a:pPr eaLnBrk="1" fontAlgn="auto" hangingPunct="1">
              <a:spcBef>
                <a:spcPts val="0"/>
              </a:spcBef>
              <a:spcAft>
                <a:spcPts val="0"/>
              </a:spcAft>
              <a:defRPr/>
            </a:pPr>
            <a:r>
              <a:rPr lang="uz-Cyrl-UZ" sz="400" b="1" dirty="0">
                <a:solidFill>
                  <a:srgbClr val="002060"/>
                </a:solidFill>
                <a:latin typeface="Arial" panose="020B0604020202020204" pitchFamily="34" charset="0"/>
                <a:cs typeface="Arial" panose="020B0604020202020204" pitchFamily="34" charset="0"/>
              </a:rPr>
              <a:t> </a:t>
            </a:r>
            <a:r>
              <a:rPr lang="ru-RU" sz="400" b="1" dirty="0">
                <a:solidFill>
                  <a:srgbClr val="002060"/>
                </a:solidFill>
                <a:latin typeface="Arial" panose="020B0604020202020204" pitchFamily="34" charset="0"/>
                <a:cs typeface="Arial" panose="020B0604020202020204" pitchFamily="34" charset="0"/>
              </a:rPr>
              <a:t> </a:t>
            </a:r>
          </a:p>
          <a:p>
            <a:pPr eaLnBrk="1" fontAlgn="auto" hangingPunct="1">
              <a:spcBef>
                <a:spcPts val="0"/>
              </a:spcBef>
              <a:spcAft>
                <a:spcPts val="0"/>
              </a:spcAft>
              <a:defRPr/>
            </a:pPr>
            <a:r>
              <a:rPr lang="uz-Cyrl-UZ" b="1" dirty="0">
                <a:solidFill>
                  <a:srgbClr val="002060"/>
                </a:solidFill>
                <a:latin typeface="Arial" panose="020B0604020202020204" pitchFamily="34" charset="0"/>
                <a:cs typeface="Arial" panose="020B0604020202020204" pitchFamily="34" charset="0"/>
              </a:rPr>
              <a:t>        </a:t>
            </a:r>
            <a:r>
              <a:rPr lang="en-US" b="1" dirty="0">
                <a:solidFill>
                  <a:srgbClr val="002060"/>
                </a:solidFill>
                <a:latin typeface="Arial" panose="020B0604020202020204" pitchFamily="34" charset="0"/>
                <a:cs typeface="Arial" panose="020B0604020202020204" pitchFamily="34" charset="0"/>
              </a:rPr>
              <a:t>Rent</a:t>
            </a:r>
            <a:endParaRPr lang="uz-Cyrl-UZ" b="1" dirty="0">
              <a:solidFill>
                <a:srgbClr val="002060"/>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uz-Cyrl-UZ" sz="700" dirty="0">
              <a:solidFill>
                <a:prstClr val="black"/>
              </a:solidFill>
            </a:endParaRPr>
          </a:p>
          <a:p>
            <a:pPr eaLnBrk="1" fontAlgn="auto" hangingPunct="1">
              <a:spcBef>
                <a:spcPts val="0"/>
              </a:spcBef>
              <a:spcAft>
                <a:spcPts val="0"/>
              </a:spcAft>
              <a:defRPr/>
            </a:pPr>
            <a:r>
              <a:rPr lang="uz-Cyrl-UZ" sz="1200" i="1" dirty="0">
                <a:solidFill>
                  <a:prstClr val="black"/>
                </a:solidFill>
                <a:latin typeface="Times New Roman" panose="02020603050405020304" pitchFamily="18" charset="0"/>
                <a:cs typeface="Times New Roman" panose="02020603050405020304" pitchFamily="18" charset="0"/>
              </a:rPr>
              <a:t>             </a:t>
            </a:r>
            <a:r>
              <a:rPr lang="uz-Cyrl-UZ" sz="1200" b="1" i="1" dirty="0">
                <a:solidFill>
                  <a:srgbClr val="002060"/>
                </a:solidFill>
                <a:latin typeface="Times New Roman" panose="02020603050405020304" pitchFamily="18" charset="0"/>
                <a:cs typeface="Times New Roman" panose="02020603050405020304" pitchFamily="18" charset="0"/>
              </a:rPr>
              <a:t>+99893 348-55-22</a:t>
            </a:r>
            <a:endParaRPr lang="ru-RU" sz="1200" b="1" i="1" dirty="0">
              <a:solidFill>
                <a:srgbClr val="002060"/>
              </a:solidFill>
              <a:latin typeface="Times New Roman" panose="02020603050405020304" pitchFamily="18" charset="0"/>
              <a:cs typeface="Times New Roman" panose="02020603050405020304" pitchFamily="18" charset="0"/>
            </a:endParaRPr>
          </a:p>
        </p:txBody>
      </p:sp>
      <p:pic>
        <p:nvPicPr>
          <p:cNvPr id="48144" name="Рисунок 17">
            <a:extLst>
              <a:ext uri="{FF2B5EF4-FFF2-40B4-BE49-F238E27FC236}">
                <a16:creationId xmlns:a16="http://schemas.microsoft.com/office/drawing/2014/main" id="{918F118A-33C7-5AD6-ED3A-F2D29141BF2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5963" y="5373688"/>
            <a:ext cx="4206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5" name="Рисунок 18">
            <a:extLst>
              <a:ext uri="{FF2B5EF4-FFF2-40B4-BE49-F238E27FC236}">
                <a16:creationId xmlns:a16="http://schemas.microsoft.com/office/drawing/2014/main" id="{0432F6DF-301A-6945-B51B-EEF16816F2E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4850" y="5732463"/>
            <a:ext cx="4206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6" name="Рисунок 19">
            <a:extLst>
              <a:ext uri="{FF2B5EF4-FFF2-40B4-BE49-F238E27FC236}">
                <a16:creationId xmlns:a16="http://schemas.microsoft.com/office/drawing/2014/main" id="{D2921FEB-83CC-3F06-3ECE-6534D6EB8D8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04850" y="6021388"/>
            <a:ext cx="42068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7" name="Рисунок 20">
            <a:extLst>
              <a:ext uri="{FF2B5EF4-FFF2-40B4-BE49-F238E27FC236}">
                <a16:creationId xmlns:a16="http://schemas.microsoft.com/office/drawing/2014/main" id="{B2C6DC21-3756-0FC2-C36E-3FA837E017A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15963" y="6418263"/>
            <a:ext cx="420687"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B8F98714-8CCD-7943-3950-12C3834520E0}"/>
              </a:ext>
            </a:extLst>
          </p:cNvPr>
          <p:cNvSpPr txBox="1"/>
          <p:nvPr/>
        </p:nvSpPr>
        <p:spPr>
          <a:xfrm>
            <a:off x="425450" y="4518760"/>
            <a:ext cx="4073525" cy="584775"/>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eaLnBrk="1" fontAlgn="auto" hangingPunct="1">
              <a:spcBef>
                <a:spcPts val="0"/>
              </a:spcBef>
              <a:spcAft>
                <a:spcPts val="0"/>
              </a:spcAft>
              <a:defRPr/>
            </a:pPr>
            <a:r>
              <a:rPr lang="en-US" sz="1600" b="1" dirty="0">
                <a:solidFill>
                  <a:prstClr val="black"/>
                </a:solidFill>
                <a:latin typeface="Times New Roman" pitchFamily="18" charset="0"/>
                <a:cs typeface="Times New Roman" pitchFamily="18" charset="0"/>
              </a:rPr>
              <a:t>Engineering and communication networks: </a:t>
            </a:r>
            <a:r>
              <a:rPr lang="en-US" sz="1600" dirty="0">
                <a:solidFill>
                  <a:prstClr val="black"/>
                </a:solidFill>
                <a:latin typeface="Times New Roman" pitchFamily="18" charset="0"/>
                <a:cs typeface="Times New Roman" pitchFamily="18" charset="0"/>
              </a:rPr>
              <a:t>Available (</a:t>
            </a:r>
            <a:r>
              <a:rPr lang="en-US" sz="1600" dirty="0">
                <a:solidFill>
                  <a:srgbClr val="92D050"/>
                </a:solidFill>
                <a:latin typeface="Times New Roman" pitchFamily="18" charset="0"/>
                <a:cs typeface="Times New Roman" pitchFamily="18" charset="0"/>
              </a:rPr>
              <a:t>electricity, gas, water, road</a:t>
            </a:r>
            <a:r>
              <a:rPr lang="en-US" sz="1600" dirty="0">
                <a:solidFill>
                  <a:prstClr val="black"/>
                </a:solidFill>
                <a:latin typeface="Times New Roman" pitchFamily="18" charset="0"/>
                <a:cs typeface="Times New Roman" pitchFamily="18" charset="0"/>
              </a:rPr>
              <a:t>)</a:t>
            </a:r>
            <a:endParaRPr lang="ru-RU" sz="1600" dirty="0">
              <a:solidFill>
                <a:prstClr val="black"/>
              </a:solidFill>
            </a:endParaRPr>
          </a:p>
        </p:txBody>
      </p:sp>
      <p:sp>
        <p:nvSpPr>
          <p:cNvPr id="20" name="TextBox 19">
            <a:extLst>
              <a:ext uri="{FF2B5EF4-FFF2-40B4-BE49-F238E27FC236}">
                <a16:creationId xmlns:a16="http://schemas.microsoft.com/office/drawing/2014/main" id="{59B2DD2D-AC84-861C-BD0E-B6C00F82CB78}"/>
              </a:ext>
            </a:extLst>
          </p:cNvPr>
          <p:cNvSpPr txBox="1"/>
          <p:nvPr/>
        </p:nvSpPr>
        <p:spPr>
          <a:xfrm>
            <a:off x="425449" y="617676"/>
            <a:ext cx="4049713" cy="338554"/>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defPPr>
              <a:defRPr lang="ru-RU"/>
            </a:defPPr>
            <a:lvl1pPr marR="0" lvl="0" indent="0" fontAlgn="auto">
              <a:lnSpc>
                <a:spcPct val="100000"/>
              </a:lnSpc>
              <a:spcBef>
                <a:spcPts val="0"/>
              </a:spcBef>
              <a:spcAft>
                <a:spcPts val="0"/>
              </a:spcAft>
              <a:buClrTx/>
              <a:buSzTx/>
              <a:buFontTx/>
              <a:buNone/>
              <a:tabLst/>
              <a:defRPr kumimoji="0" sz="1400" b="1" i="0" u="none" strike="noStrike" cap="none" spc="0" normalizeH="0" baseline="0">
                <a:ln>
                  <a:noFill/>
                </a:ln>
                <a:solidFill>
                  <a:prstClr val="black"/>
                </a:solidFill>
                <a:effectLst/>
                <a:uLnTx/>
                <a:uFillTx/>
                <a:latin typeface="Times New Roman" pitchFamily="18" charset="0"/>
                <a:cs typeface="Times New Roman" pitchFamily="18" charset="0"/>
              </a:defRPr>
            </a:lvl1pPr>
          </a:lstStyle>
          <a:p>
            <a:pPr eaLnBrk="1" hangingPunct="1">
              <a:defRPr/>
            </a:pPr>
            <a:r>
              <a:rPr lang="en-US" sz="1600" dirty="0"/>
              <a:t>Address: </a:t>
            </a:r>
            <a:r>
              <a:rPr lang="en-US" sz="1600" b="0" dirty="0" err="1"/>
              <a:t>Yangiobod</a:t>
            </a:r>
            <a:r>
              <a:rPr lang="en-US" sz="1600" b="0" dirty="0"/>
              <a:t> NAC</a:t>
            </a:r>
            <a:endParaRPr lang="ru-RU" sz="1600" b="0" dirty="0"/>
          </a:p>
        </p:txBody>
      </p:sp>
    </p:spTree>
  </p:cSld>
  <p:clrMapOvr>
    <a:overrideClrMapping bg1="lt1" tx1="dk1" bg2="lt2" tx2="dk2" accent1="accent1" accent2="accent2" accent3="accent3" accent4="accent4" accent5="accent5" accent6="accent6" hlink="hlink" folHlink="folHlink"/>
  </p:clrMapOvr>
  <p:transition spd="slow" advTm="4000">
    <p:fade thruBlk="1"/>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0">
          <a:gsLst>
            <a:gs pos="0">
              <a:srgbClr val="9AB5E4"/>
            </a:gs>
            <a:gs pos="50000">
              <a:srgbClr val="C2D1ED"/>
            </a:gs>
            <a:gs pos="100000">
              <a:srgbClr val="E1E8F5"/>
            </a:gs>
          </a:gsLst>
          <a:lin ang="5400000"/>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96A333-A6F2-B62D-E567-3FE317539039}"/>
              </a:ext>
            </a:extLst>
          </p:cNvPr>
          <p:cNvSpPr txBox="1"/>
          <p:nvPr/>
        </p:nvSpPr>
        <p:spPr>
          <a:xfrm>
            <a:off x="416496" y="58645"/>
            <a:ext cx="9174656" cy="369332"/>
          </a:xfrm>
          <a:prstGeom prst="rect">
            <a:avLst/>
          </a:prstGeom>
          <a:solidFill>
            <a:schemeClr val="accent5">
              <a:lumMod val="60000"/>
              <a:lumOff val="40000"/>
            </a:schemeClr>
          </a:solidFill>
        </p:spPr>
        <p:style>
          <a:lnRef idx="0">
            <a:schemeClr val="accent1"/>
          </a:lnRef>
          <a:fillRef idx="3">
            <a:schemeClr val="accent1"/>
          </a:fillRef>
          <a:effectRef idx="3">
            <a:schemeClr val="accent1"/>
          </a:effectRef>
          <a:fontRef idx="minor">
            <a:schemeClr val="lt1"/>
          </a:fontRef>
        </p:style>
        <p:txBody>
          <a:bodyPr>
            <a:spAutoFit/>
          </a:bodyPr>
          <a:lstStyle/>
          <a:p>
            <a:pPr algn="ctr" eaLnBrk="1" fontAlgn="auto" hangingPunct="1">
              <a:spcBef>
                <a:spcPts val="0"/>
              </a:spcBef>
              <a:spcAft>
                <a:spcPts val="0"/>
              </a:spcAft>
              <a:defRPr/>
            </a:pPr>
            <a:r>
              <a:rPr lang="en-US" b="1" dirty="0">
                <a:solidFill>
                  <a:srgbClr val="1F497D">
                    <a:lumMod val="50000"/>
                  </a:srgbClr>
                </a:solidFill>
                <a:latin typeface="Times New Roman" pitchFamily="18" charset="0"/>
                <a:cs typeface="Times New Roman" pitchFamily="18" charset="0"/>
              </a:rPr>
              <a:t>Current Situation of “</a:t>
            </a:r>
            <a:r>
              <a:rPr lang="en-US" b="1" dirty="0" err="1">
                <a:solidFill>
                  <a:srgbClr val="1F497D">
                    <a:lumMod val="50000"/>
                  </a:srgbClr>
                </a:solidFill>
                <a:latin typeface="Times New Roman" pitchFamily="18" charset="0"/>
                <a:cs typeface="Times New Roman" pitchFamily="18" charset="0"/>
              </a:rPr>
              <a:t>Mehnat</a:t>
            </a:r>
            <a:r>
              <a:rPr lang="en-US" b="1" dirty="0">
                <a:solidFill>
                  <a:srgbClr val="1F497D">
                    <a:lumMod val="50000"/>
                  </a:srgbClr>
                </a:solidFill>
                <a:latin typeface="Times New Roman" pitchFamily="18" charset="0"/>
                <a:cs typeface="Times New Roman" pitchFamily="18" charset="0"/>
              </a:rPr>
              <a:t> </a:t>
            </a:r>
            <a:r>
              <a:rPr lang="en-US" b="1" dirty="0" err="1">
                <a:solidFill>
                  <a:srgbClr val="1F497D">
                    <a:lumMod val="50000"/>
                  </a:srgbClr>
                </a:solidFill>
                <a:latin typeface="Times New Roman" pitchFamily="18" charset="0"/>
                <a:cs typeface="Times New Roman" pitchFamily="18" charset="0"/>
              </a:rPr>
              <a:t>Agrofirma</a:t>
            </a:r>
            <a:r>
              <a:rPr lang="en-US" b="1" dirty="0">
                <a:solidFill>
                  <a:srgbClr val="1F497D">
                    <a:lumMod val="50000"/>
                  </a:srgbClr>
                </a:solidFill>
                <a:latin typeface="Times New Roman" pitchFamily="18" charset="0"/>
                <a:cs typeface="Times New Roman" pitchFamily="18" charset="0"/>
              </a:rPr>
              <a:t>" LLC</a:t>
            </a:r>
            <a:endParaRPr lang="ru-RU" dirty="0">
              <a:solidFill>
                <a:srgbClr val="1F497D">
                  <a:lumMod val="50000"/>
                </a:srgbClr>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8D02E8B7-B7E7-6F1C-D8A1-5C40192DD2DC}"/>
              </a:ext>
            </a:extLst>
          </p:cNvPr>
          <p:cNvSpPr txBox="1"/>
          <p:nvPr/>
        </p:nvSpPr>
        <p:spPr>
          <a:xfrm>
            <a:off x="415925" y="1773238"/>
            <a:ext cx="4071938" cy="338554"/>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eaLnBrk="1" fontAlgn="auto" hangingPunct="1">
              <a:spcBef>
                <a:spcPts val="0"/>
              </a:spcBef>
              <a:spcAft>
                <a:spcPts val="0"/>
              </a:spcAft>
              <a:defRPr/>
            </a:pPr>
            <a:r>
              <a:rPr lang="en-US" sz="1600" b="1" dirty="0">
                <a:latin typeface="Times New Roman" panose="02020603050405020304" pitchFamily="18" charset="0"/>
                <a:cs typeface="Times New Roman" panose="02020603050405020304" pitchFamily="18" charset="0"/>
              </a:rPr>
              <a:t>Construction area: </a:t>
            </a:r>
            <a:r>
              <a:rPr lang="en-US" sz="1600" dirty="0">
                <a:latin typeface="Times New Roman" panose="02020603050405020304" pitchFamily="18" charset="0"/>
                <a:cs typeface="Times New Roman" panose="02020603050405020304" pitchFamily="18" charset="0"/>
              </a:rPr>
              <a:t>1054 square meters</a:t>
            </a:r>
            <a:endParaRPr lang="ru-RU" sz="1600" dirty="0">
              <a:solidFill>
                <a:prstClr val="black"/>
              </a:solidFill>
              <a:latin typeface="Times New Roman" panose="02020603050405020304" pitchFamily="18" charset="0"/>
              <a:cs typeface="Times New Roman" pitchFamily="18" charset="0"/>
            </a:endParaRPr>
          </a:p>
        </p:txBody>
      </p:sp>
      <p:sp>
        <p:nvSpPr>
          <p:cNvPr id="8" name="TextBox 7">
            <a:extLst>
              <a:ext uri="{FF2B5EF4-FFF2-40B4-BE49-F238E27FC236}">
                <a16:creationId xmlns:a16="http://schemas.microsoft.com/office/drawing/2014/main" id="{6A852C20-A39D-7AB4-3D9A-EF8BD14190F5}"/>
              </a:ext>
            </a:extLst>
          </p:cNvPr>
          <p:cNvSpPr txBox="1"/>
          <p:nvPr/>
        </p:nvSpPr>
        <p:spPr>
          <a:xfrm>
            <a:off x="415925" y="3068638"/>
            <a:ext cx="4071938" cy="584775"/>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lgn="just" eaLnBrk="1" fontAlgn="auto" hangingPunct="1">
              <a:spcBef>
                <a:spcPts val="0"/>
              </a:spcBef>
              <a:spcAft>
                <a:spcPts val="0"/>
              </a:spcAft>
              <a:defRPr/>
            </a:pPr>
            <a:r>
              <a:rPr lang="en-US" sz="1600" b="1" dirty="0">
                <a:latin typeface="Times New Roman" panose="02020603050405020304" pitchFamily="18" charset="0"/>
                <a:cs typeface="Times New Roman" panose="02020603050405020304" pitchFamily="18" charset="0"/>
              </a:rPr>
              <a:t>Production capacity: </a:t>
            </a:r>
            <a:r>
              <a:rPr lang="en-US" sz="1600" dirty="0">
                <a:latin typeface="Times New Roman" panose="02020603050405020304" pitchFamily="18" charset="0"/>
                <a:cs typeface="Times New Roman" panose="02020603050405020304" pitchFamily="18" charset="0"/>
              </a:rPr>
              <a:t>30,000 tons of grape processing</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0065E4B-2CDB-FBD2-BC8D-FBB5E7F16D0B}"/>
              </a:ext>
            </a:extLst>
          </p:cNvPr>
          <p:cNvSpPr txBox="1"/>
          <p:nvPr/>
        </p:nvSpPr>
        <p:spPr>
          <a:xfrm>
            <a:off x="415925" y="1052513"/>
            <a:ext cx="4071938" cy="338554"/>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just" eaLnBrk="1" fontAlgn="auto" hangingPunct="1">
              <a:spcBef>
                <a:spcPts val="0"/>
              </a:spcBef>
              <a:spcAft>
                <a:spcPts val="0"/>
              </a:spcAft>
              <a:defRPr/>
            </a:pPr>
            <a:r>
              <a:rPr lang="en-US" sz="1600" b="1" dirty="0">
                <a:latin typeface="Times New Roman" panose="02020603050405020304" pitchFamily="18" charset="0"/>
                <a:cs typeface="Times New Roman" panose="02020603050405020304" pitchFamily="18" charset="0"/>
              </a:rPr>
              <a:t>Established : </a:t>
            </a:r>
            <a:r>
              <a:rPr lang="en-US" sz="1600" dirty="0">
                <a:latin typeface="Times New Roman" panose="02020603050405020304" pitchFamily="18" charset="0"/>
                <a:cs typeface="Times New Roman" panose="02020603050405020304" pitchFamily="18" charset="0"/>
              </a:rPr>
              <a:t>1989</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8625E83-86D9-7725-3930-DAD6ECB4344B}"/>
              </a:ext>
            </a:extLst>
          </p:cNvPr>
          <p:cNvSpPr txBox="1"/>
          <p:nvPr/>
        </p:nvSpPr>
        <p:spPr>
          <a:xfrm>
            <a:off x="415925" y="1412875"/>
            <a:ext cx="4071938" cy="338554"/>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eaLnBrk="1" fontAlgn="auto" hangingPunct="1">
              <a:spcBef>
                <a:spcPts val="0"/>
              </a:spcBef>
              <a:spcAft>
                <a:spcPts val="0"/>
              </a:spcAft>
              <a:defRPr/>
            </a:pPr>
            <a:r>
              <a:rPr lang="en-US" sz="1600" b="1" dirty="0">
                <a:latin typeface="Times New Roman" panose="02020603050405020304" pitchFamily="18" charset="0"/>
                <a:cs typeface="Times New Roman" panose="02020603050405020304" pitchFamily="18" charset="0"/>
              </a:rPr>
              <a:t>Total land area: </a:t>
            </a:r>
            <a:r>
              <a:rPr lang="en-US" sz="1600" dirty="0">
                <a:latin typeface="Times New Roman" panose="02020603050405020304" pitchFamily="18" charset="0"/>
                <a:cs typeface="Times New Roman" panose="02020603050405020304" pitchFamily="18" charset="0"/>
              </a:rPr>
              <a:t>4.21 hectares</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9" name="Прямоугольник 8">
            <a:extLst>
              <a:ext uri="{FF2B5EF4-FFF2-40B4-BE49-F238E27FC236}">
                <a16:creationId xmlns:a16="http://schemas.microsoft.com/office/drawing/2014/main" id="{1188E1BE-372D-1616-CAB6-FE61A6EC0CA1}"/>
              </a:ext>
            </a:extLst>
          </p:cNvPr>
          <p:cNvSpPr/>
          <p:nvPr/>
        </p:nvSpPr>
        <p:spPr>
          <a:xfrm>
            <a:off x="415925" y="2570163"/>
            <a:ext cx="4070350" cy="338554"/>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just" eaLnBrk="1" fontAlgn="auto" hangingPunct="1">
              <a:spcBef>
                <a:spcPts val="0"/>
              </a:spcBef>
              <a:spcAft>
                <a:spcPts val="0"/>
              </a:spcAft>
              <a:defRPr/>
            </a:pPr>
            <a:r>
              <a:rPr lang="en-US" sz="1600" b="1" dirty="0">
                <a:latin typeface="Times New Roman" panose="02020603050405020304" pitchFamily="18" charset="0"/>
                <a:cs typeface="Times New Roman" panose="02020603050405020304" pitchFamily="18" charset="0"/>
              </a:rPr>
              <a:t>Main activity: </a:t>
            </a:r>
            <a:r>
              <a:rPr lang="en-US" sz="1600" dirty="0">
                <a:latin typeface="Times New Roman" panose="02020603050405020304" pitchFamily="18" charset="0"/>
                <a:cs typeface="Times New Roman" panose="02020603050405020304" pitchFamily="18" charset="0"/>
              </a:rPr>
              <a:t>Processing and producing wine</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736B1599-FC4C-A80C-9A1A-170C1D6B840B}"/>
              </a:ext>
            </a:extLst>
          </p:cNvPr>
          <p:cNvSpPr txBox="1"/>
          <p:nvPr/>
        </p:nvSpPr>
        <p:spPr>
          <a:xfrm>
            <a:off x="415925" y="2133600"/>
            <a:ext cx="4071938" cy="338554"/>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eaLnBrk="1" fontAlgn="auto" hangingPunct="1">
              <a:spcBef>
                <a:spcPts val="0"/>
              </a:spcBef>
              <a:spcAft>
                <a:spcPts val="0"/>
              </a:spcAft>
              <a:defRPr/>
            </a:pPr>
            <a:r>
              <a:rPr lang="en-US" sz="1600" b="1" dirty="0">
                <a:latin typeface="Times New Roman" panose="02020603050405020304" pitchFamily="18" charset="0"/>
                <a:cs typeface="Times New Roman" panose="02020603050405020304" pitchFamily="18" charset="0"/>
              </a:rPr>
              <a:t>Vineyard area: </a:t>
            </a:r>
            <a:r>
              <a:rPr lang="en-US" sz="1600" dirty="0">
                <a:latin typeface="Times New Roman" panose="02020603050405020304" pitchFamily="18" charset="0"/>
                <a:cs typeface="Times New Roman" panose="02020603050405020304" pitchFamily="18" charset="0"/>
              </a:rPr>
              <a:t>210.0 hectares</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683A3A58-E8F8-99B3-8BE7-0BE7197397CA}"/>
              </a:ext>
            </a:extLst>
          </p:cNvPr>
          <p:cNvSpPr txBox="1"/>
          <p:nvPr/>
        </p:nvSpPr>
        <p:spPr>
          <a:xfrm>
            <a:off x="417513" y="3644900"/>
            <a:ext cx="4070350" cy="830997"/>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defPPr>
              <a:defRPr lang="ru-RU"/>
            </a:defPPr>
            <a:lvl1pPr marR="0" lvl="0" indent="0" fontAlgn="auto">
              <a:lnSpc>
                <a:spcPct val="100000"/>
              </a:lnSpc>
              <a:spcBef>
                <a:spcPts val="0"/>
              </a:spcBef>
              <a:spcAft>
                <a:spcPts val="0"/>
              </a:spcAft>
              <a:buClrTx/>
              <a:buSzTx/>
              <a:buFontTx/>
              <a:buNone/>
              <a:tabLst/>
              <a:defRPr kumimoji="0" sz="1600" b="1" i="0" u="none" strike="noStrike" cap="none" spc="0" normalizeH="0" baseline="0">
                <a:ln>
                  <a:noFill/>
                </a:ln>
                <a:solidFill>
                  <a:prstClr val="black"/>
                </a:solidFill>
                <a:effectLst/>
                <a:uLnTx/>
                <a:uFillTx/>
                <a:latin typeface="Times New Roman" pitchFamily="18" charset="0"/>
                <a:cs typeface="Times New Roman" pitchFamily="18" charset="0"/>
              </a:defRPr>
            </a:lvl1pPr>
          </a:lstStyle>
          <a:p>
            <a:pPr eaLnBrk="1" hangingPunct="1">
              <a:defRPr/>
            </a:pPr>
            <a:r>
              <a:rPr lang="en-US" dirty="0"/>
              <a:t>Number of metal barrels: </a:t>
            </a:r>
            <a:r>
              <a:rPr lang="en-US" b="0" dirty="0"/>
              <a:t>39 (30 with a volume of 25 tons, 9 with a volume of 16 tons, total volume 894 tons)</a:t>
            </a:r>
            <a:endParaRPr lang="ru-RU" b="0" dirty="0"/>
          </a:p>
        </p:txBody>
      </p:sp>
      <p:pic>
        <p:nvPicPr>
          <p:cNvPr id="13" name="Рисунок 12">
            <a:extLst>
              <a:ext uri="{FF2B5EF4-FFF2-40B4-BE49-F238E27FC236}">
                <a16:creationId xmlns:a16="http://schemas.microsoft.com/office/drawing/2014/main" id="{999F1BF3-3010-3521-F3BD-AAD2D54B6B07}"/>
              </a:ext>
            </a:extLst>
          </p:cNvPr>
          <p:cNvPicPr>
            <a:picLocks noChangeAspect="1"/>
          </p:cNvPicPr>
          <p:nvPr/>
        </p:nvPicPr>
        <p:blipFill>
          <a:blip r:embed="rId3"/>
          <a:stretch>
            <a:fillRect/>
          </a:stretch>
        </p:blipFill>
        <p:spPr>
          <a:xfrm>
            <a:off x="4808984" y="566810"/>
            <a:ext cx="4782168" cy="3420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2" descr="узум узум - Продажа - OLX.uz - Страница 3">
            <a:extLst>
              <a:ext uri="{FF2B5EF4-FFF2-40B4-BE49-F238E27FC236}">
                <a16:creationId xmlns:a16="http://schemas.microsoft.com/office/drawing/2014/main" id="{E9D47D83-3287-FBA9-0CE3-80B2103825DA}"/>
              </a:ext>
            </a:extLst>
          </p:cNvPr>
          <p:cNvPicPr>
            <a:picLocks noChangeAspect="1" noChangeArrowheads="1"/>
          </p:cNvPicPr>
          <p:nvPr/>
        </p:nvPicPr>
        <p:blipFill>
          <a:blip r:embed="rId4" cstate="print"/>
          <a:srcRect/>
          <a:stretch>
            <a:fillRect/>
          </a:stretch>
        </p:blipFill>
        <p:spPr bwMode="auto">
          <a:xfrm>
            <a:off x="7254246" y="4391998"/>
            <a:ext cx="2371949" cy="21264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Рисунок 16">
            <a:extLst>
              <a:ext uri="{FF2B5EF4-FFF2-40B4-BE49-F238E27FC236}">
                <a16:creationId xmlns:a16="http://schemas.microsoft.com/office/drawing/2014/main" id="{6E694F90-4EFA-DC76-7744-0935B4DCFB44}"/>
              </a:ext>
            </a:extLst>
          </p:cNvPr>
          <p:cNvPicPr>
            <a:picLocks noChangeAspect="1"/>
          </p:cNvPicPr>
          <p:nvPr/>
        </p:nvPicPr>
        <p:blipFill>
          <a:blip r:embed="rId5"/>
          <a:stretch>
            <a:fillRect/>
          </a:stretch>
        </p:blipFill>
        <p:spPr>
          <a:xfrm>
            <a:off x="4808984" y="4355321"/>
            <a:ext cx="2381394" cy="21631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a:extLst>
              <a:ext uri="{FF2B5EF4-FFF2-40B4-BE49-F238E27FC236}">
                <a16:creationId xmlns:a16="http://schemas.microsoft.com/office/drawing/2014/main" id="{DA968667-9004-9A52-00BF-13ADBFCCEF4D}"/>
              </a:ext>
            </a:extLst>
          </p:cNvPr>
          <p:cNvSpPr txBox="1"/>
          <p:nvPr/>
        </p:nvSpPr>
        <p:spPr>
          <a:xfrm>
            <a:off x="593725" y="5119688"/>
            <a:ext cx="3462338" cy="1616075"/>
          </a:xfrm>
          <a:prstGeom prst="rect">
            <a:avLst/>
          </a:prstGeom>
          <a:solidFill>
            <a:schemeClr val="accent3">
              <a:lumMod val="60000"/>
              <a:lumOff val="40000"/>
            </a:schemeClr>
          </a:solidFill>
        </p:spPr>
        <p:style>
          <a:lnRef idx="2">
            <a:schemeClr val="accent5"/>
          </a:lnRef>
          <a:fillRef idx="1">
            <a:schemeClr val="lt1"/>
          </a:fillRef>
          <a:effectRef idx="0">
            <a:schemeClr val="accent5"/>
          </a:effectRef>
          <a:fontRef idx="minor">
            <a:schemeClr val="dk1"/>
          </a:fontRef>
        </p:style>
        <p:txBody>
          <a:bodyPr>
            <a:spAutoFit/>
          </a:bodyPr>
          <a:lstStyle/>
          <a:p>
            <a:pPr algn="ctr" eaLnBrk="1" fontAlgn="auto" hangingPunct="1">
              <a:spcBef>
                <a:spcPts val="0"/>
              </a:spcBef>
              <a:spcAft>
                <a:spcPts val="0"/>
              </a:spcAft>
              <a:defRPr/>
            </a:pPr>
            <a:r>
              <a:rPr lang="en-US" b="1" u="sng" dirty="0">
                <a:solidFill>
                  <a:srgbClr val="C00000"/>
                </a:solidFill>
                <a:latin typeface="Times New Roman" panose="02020603050405020304" pitchFamily="18" charset="0"/>
                <a:cs typeface="Times New Roman" panose="02020603050405020304" pitchFamily="18" charset="0"/>
              </a:rPr>
              <a:t>SUGGESTIONS :</a:t>
            </a:r>
            <a:endParaRPr lang="ru-RU" b="1" u="sng" dirty="0">
              <a:solidFill>
                <a:srgbClr val="C00000"/>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r>
              <a:rPr lang="ru-RU" dirty="0">
                <a:solidFill>
                  <a:prstClr val="black"/>
                </a:solidFill>
              </a:rPr>
              <a:t>          </a:t>
            </a:r>
            <a:r>
              <a:rPr lang="en-US" b="1" dirty="0">
                <a:solidFill>
                  <a:srgbClr val="002060"/>
                </a:solidFill>
                <a:latin typeface="Arial" panose="020B0604020202020204" pitchFamily="34" charset="0"/>
                <a:cs typeface="Arial" panose="020B0604020202020204" pitchFamily="34" charset="0"/>
              </a:rPr>
              <a:t>Collaboration</a:t>
            </a:r>
            <a:endParaRPr lang="uz-Cyrl-UZ" b="1" dirty="0">
              <a:solidFill>
                <a:srgbClr val="002060"/>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uz-Cyrl-UZ" sz="400" b="1" dirty="0">
              <a:solidFill>
                <a:srgbClr val="002060"/>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uz-Cyrl-UZ" b="1" dirty="0">
                <a:solidFill>
                  <a:srgbClr val="002060"/>
                </a:solidFill>
                <a:latin typeface="Arial" panose="020B0604020202020204" pitchFamily="34" charset="0"/>
                <a:cs typeface="Arial" panose="020B0604020202020204" pitchFamily="34" charset="0"/>
              </a:rPr>
              <a:t>        </a:t>
            </a:r>
            <a:r>
              <a:rPr lang="en-US" b="1" dirty="0">
                <a:solidFill>
                  <a:srgbClr val="002060"/>
                </a:solidFill>
                <a:latin typeface="Arial" panose="020B0604020202020204" pitchFamily="34" charset="0"/>
                <a:cs typeface="Arial" panose="020B0604020202020204" pitchFamily="34" charset="0"/>
              </a:rPr>
              <a:t>Sale</a:t>
            </a:r>
            <a:r>
              <a:rPr lang="uz-Cyrl-UZ" b="1" dirty="0">
                <a:solidFill>
                  <a:srgbClr val="002060"/>
                </a:solidFill>
                <a:latin typeface="Arial" panose="020B0604020202020204" pitchFamily="34" charset="0"/>
                <a:cs typeface="Arial" panose="020B0604020202020204" pitchFamily="34" charset="0"/>
              </a:rPr>
              <a:t> </a:t>
            </a:r>
          </a:p>
          <a:p>
            <a:pPr eaLnBrk="1" fontAlgn="auto" hangingPunct="1">
              <a:spcBef>
                <a:spcPts val="0"/>
              </a:spcBef>
              <a:spcAft>
                <a:spcPts val="0"/>
              </a:spcAft>
              <a:defRPr/>
            </a:pPr>
            <a:r>
              <a:rPr lang="uz-Cyrl-UZ" sz="400" b="1" dirty="0">
                <a:solidFill>
                  <a:srgbClr val="002060"/>
                </a:solidFill>
                <a:latin typeface="Arial" panose="020B0604020202020204" pitchFamily="34" charset="0"/>
                <a:cs typeface="Arial" panose="020B0604020202020204" pitchFamily="34" charset="0"/>
              </a:rPr>
              <a:t> </a:t>
            </a:r>
            <a:r>
              <a:rPr lang="ru-RU" sz="400" b="1" dirty="0">
                <a:solidFill>
                  <a:srgbClr val="002060"/>
                </a:solidFill>
                <a:latin typeface="Arial" panose="020B0604020202020204" pitchFamily="34" charset="0"/>
                <a:cs typeface="Arial" panose="020B0604020202020204" pitchFamily="34" charset="0"/>
              </a:rPr>
              <a:t> </a:t>
            </a:r>
          </a:p>
          <a:p>
            <a:pPr eaLnBrk="1" fontAlgn="auto" hangingPunct="1">
              <a:spcBef>
                <a:spcPts val="0"/>
              </a:spcBef>
              <a:spcAft>
                <a:spcPts val="0"/>
              </a:spcAft>
              <a:defRPr/>
            </a:pPr>
            <a:r>
              <a:rPr lang="uz-Cyrl-UZ" b="1" dirty="0">
                <a:solidFill>
                  <a:srgbClr val="002060"/>
                </a:solidFill>
                <a:latin typeface="Arial" panose="020B0604020202020204" pitchFamily="34" charset="0"/>
                <a:cs typeface="Arial" panose="020B0604020202020204" pitchFamily="34" charset="0"/>
              </a:rPr>
              <a:t>        </a:t>
            </a:r>
            <a:r>
              <a:rPr lang="en-US" b="1" dirty="0">
                <a:solidFill>
                  <a:srgbClr val="002060"/>
                </a:solidFill>
                <a:latin typeface="Arial" panose="020B0604020202020204" pitchFamily="34" charset="0"/>
                <a:cs typeface="Arial" panose="020B0604020202020204" pitchFamily="34" charset="0"/>
              </a:rPr>
              <a:t>Rent</a:t>
            </a:r>
            <a:endParaRPr lang="uz-Cyrl-UZ" b="1" dirty="0">
              <a:solidFill>
                <a:srgbClr val="002060"/>
              </a:solidFill>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uz-Cyrl-UZ" sz="700" dirty="0">
              <a:solidFill>
                <a:prstClr val="black"/>
              </a:solidFill>
            </a:endParaRPr>
          </a:p>
          <a:p>
            <a:pPr eaLnBrk="1" fontAlgn="auto" hangingPunct="1">
              <a:spcBef>
                <a:spcPts val="0"/>
              </a:spcBef>
              <a:spcAft>
                <a:spcPts val="0"/>
              </a:spcAft>
              <a:defRPr/>
            </a:pPr>
            <a:r>
              <a:rPr lang="uz-Cyrl-UZ" sz="1200" i="1" dirty="0">
                <a:solidFill>
                  <a:prstClr val="black"/>
                </a:solidFill>
                <a:latin typeface="Times New Roman" panose="02020603050405020304" pitchFamily="18" charset="0"/>
                <a:cs typeface="Times New Roman" panose="02020603050405020304" pitchFamily="18" charset="0"/>
              </a:rPr>
              <a:t>             </a:t>
            </a:r>
            <a:r>
              <a:rPr lang="uz-Cyrl-UZ" sz="1200" b="1" i="1" dirty="0">
                <a:solidFill>
                  <a:srgbClr val="002060"/>
                </a:solidFill>
                <a:latin typeface="Times New Roman" panose="02020603050405020304" pitchFamily="18" charset="0"/>
                <a:cs typeface="Times New Roman" panose="02020603050405020304" pitchFamily="18" charset="0"/>
              </a:rPr>
              <a:t>+99897 919-07-79</a:t>
            </a:r>
            <a:endParaRPr lang="ru-RU" sz="1200" b="1" i="1" dirty="0">
              <a:solidFill>
                <a:srgbClr val="002060"/>
              </a:solidFill>
              <a:latin typeface="Times New Roman" panose="02020603050405020304" pitchFamily="18" charset="0"/>
              <a:cs typeface="Times New Roman" panose="02020603050405020304" pitchFamily="18" charset="0"/>
            </a:endParaRPr>
          </a:p>
        </p:txBody>
      </p:sp>
      <p:pic>
        <p:nvPicPr>
          <p:cNvPr id="49168" name="Рисунок 9">
            <a:extLst>
              <a:ext uri="{FF2B5EF4-FFF2-40B4-BE49-F238E27FC236}">
                <a16:creationId xmlns:a16="http://schemas.microsoft.com/office/drawing/2014/main" id="{0C665C92-2C6E-8CE3-4B35-B6D1C3CA2C8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3100" y="5416550"/>
            <a:ext cx="4841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9" name="Рисунок 20">
            <a:extLst>
              <a:ext uri="{FF2B5EF4-FFF2-40B4-BE49-F238E27FC236}">
                <a16:creationId xmlns:a16="http://schemas.microsoft.com/office/drawing/2014/main" id="{22A43F85-F4B2-5BE0-48F8-BB3836FAE5B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3100" y="5762625"/>
            <a:ext cx="484188"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0" name="Рисунок 21">
            <a:extLst>
              <a:ext uri="{FF2B5EF4-FFF2-40B4-BE49-F238E27FC236}">
                <a16:creationId xmlns:a16="http://schemas.microsoft.com/office/drawing/2014/main" id="{6F6EC8E3-77AB-CD4E-4B73-ED94AF76F47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73100" y="6078538"/>
            <a:ext cx="48418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1" name="Рисунок 24">
            <a:extLst>
              <a:ext uri="{FF2B5EF4-FFF2-40B4-BE49-F238E27FC236}">
                <a16:creationId xmlns:a16="http://schemas.microsoft.com/office/drawing/2014/main" id="{893982C4-98D9-7CCF-076E-BAB6DE55F5A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73100" y="6437313"/>
            <a:ext cx="484188"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D5AE9552-1B0F-DDDB-C8A2-361CFEB8A434}"/>
              </a:ext>
            </a:extLst>
          </p:cNvPr>
          <p:cNvSpPr txBox="1"/>
          <p:nvPr/>
        </p:nvSpPr>
        <p:spPr>
          <a:xfrm>
            <a:off x="415925" y="4448175"/>
            <a:ext cx="4071938" cy="584775"/>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eaLnBrk="1" fontAlgn="auto" hangingPunct="1">
              <a:spcBef>
                <a:spcPts val="0"/>
              </a:spcBef>
              <a:spcAft>
                <a:spcPts val="0"/>
              </a:spcAft>
              <a:defRPr/>
            </a:pPr>
            <a:r>
              <a:rPr lang="en-US" sz="1600" b="1" dirty="0">
                <a:latin typeface="Times New Roman" panose="02020603050405020304" pitchFamily="18" charset="0"/>
                <a:cs typeface="Times New Roman" panose="02020603050405020304" pitchFamily="18" charset="0"/>
              </a:rPr>
              <a:t>Engineering and communication networks: </a:t>
            </a:r>
            <a:r>
              <a:rPr lang="en-US" sz="1600" dirty="0">
                <a:latin typeface="Times New Roman" panose="02020603050405020304" pitchFamily="18" charset="0"/>
                <a:cs typeface="Times New Roman" panose="02020603050405020304" pitchFamily="18" charset="0"/>
              </a:rPr>
              <a:t>Available (</a:t>
            </a:r>
            <a:r>
              <a:rPr lang="en-US" sz="1600" dirty="0">
                <a:solidFill>
                  <a:srgbClr val="92D050"/>
                </a:solidFill>
                <a:latin typeface="Times New Roman" panose="02020603050405020304" pitchFamily="18" charset="0"/>
                <a:cs typeface="Times New Roman" panose="02020603050405020304" pitchFamily="18" charset="0"/>
              </a:rPr>
              <a:t>electricity, gas, water, road</a:t>
            </a:r>
            <a:r>
              <a:rPr lang="en-US" sz="1600" dirty="0">
                <a:latin typeface="Times New Roman" panose="02020603050405020304" pitchFamily="18" charset="0"/>
                <a:cs typeface="Times New Roman" panose="02020603050405020304" pitchFamily="18" charset="0"/>
              </a:rPr>
              <a:t>)</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5DA0D936-1C1D-679A-77FD-F41A147281A5}"/>
              </a:ext>
            </a:extLst>
          </p:cNvPr>
          <p:cNvSpPr txBox="1"/>
          <p:nvPr/>
        </p:nvSpPr>
        <p:spPr>
          <a:xfrm>
            <a:off x="415925" y="684213"/>
            <a:ext cx="4070350" cy="338554"/>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defPPr>
              <a:defRPr lang="ru-RU"/>
            </a:defPPr>
            <a:lvl1pPr marR="0" lvl="0" indent="0" fontAlgn="auto">
              <a:lnSpc>
                <a:spcPct val="100000"/>
              </a:lnSpc>
              <a:spcBef>
                <a:spcPts val="0"/>
              </a:spcBef>
              <a:spcAft>
                <a:spcPts val="0"/>
              </a:spcAft>
              <a:buClrTx/>
              <a:buSzTx/>
              <a:buFontTx/>
              <a:buNone/>
              <a:tabLst/>
              <a:defRPr kumimoji="0" sz="1400" b="1" i="0" u="none" strike="noStrike" cap="none" spc="0" normalizeH="0" baseline="0">
                <a:ln>
                  <a:noFill/>
                </a:ln>
                <a:solidFill>
                  <a:prstClr val="black"/>
                </a:solidFill>
                <a:effectLst/>
                <a:uLnTx/>
                <a:uFillTx/>
                <a:latin typeface="Times New Roman" pitchFamily="18" charset="0"/>
                <a:cs typeface="Times New Roman" pitchFamily="18" charset="0"/>
              </a:defRPr>
            </a:lvl1pPr>
          </a:lstStyle>
          <a:p>
            <a:pPr eaLnBrk="1" hangingPunct="1">
              <a:defRPr/>
            </a:pPr>
            <a:r>
              <a:rPr lang="en-US" sz="1600" dirty="0"/>
              <a:t>Address: </a:t>
            </a:r>
            <a:r>
              <a:rPr lang="en-US" sz="1600" b="0" dirty="0" err="1"/>
              <a:t>Zarafshon</a:t>
            </a:r>
            <a:r>
              <a:rPr lang="en-US" sz="1600" b="0" dirty="0"/>
              <a:t> NAC</a:t>
            </a:r>
            <a:endParaRPr lang="ru-RU" sz="1600" b="0" dirty="0"/>
          </a:p>
        </p:txBody>
      </p:sp>
    </p:spTree>
  </p:cSld>
  <p:clrMapOvr>
    <a:overrideClrMapping bg1="lt1" tx1="dk1" bg2="lt2" tx2="dk2" accent1="accent1" accent2="accent2" accent3="accent3" accent4="accent4" accent5="accent5" accent6="accent6" hlink="hlink" folHlink="folHlink"/>
  </p:clrMapOvr>
  <p:transition spd="slow" advTm="4000">
    <p:fade thruBlk="1"/>
  </p:transition>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4115</TotalTime>
  <Words>2559</Words>
  <Application>Microsoft Macintosh PowerPoint</Application>
  <PresentationFormat>A4 Paper (210x297 mm)</PresentationFormat>
  <Paragraphs>308</Paragraphs>
  <Slides>22</Slides>
  <Notes>3</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22</vt:i4>
      </vt:variant>
    </vt:vector>
  </HeadingPairs>
  <TitlesOfParts>
    <vt:vector size="28" baseType="lpstr">
      <vt:lpstr>Arial</vt:lpstr>
      <vt:lpstr>Calibri</vt:lpstr>
      <vt:lpstr>Times New Roman</vt:lpstr>
      <vt:lpstr>Тема Office</vt:lpstr>
      <vt:lpstr>1_Тема Office</vt:lpstr>
      <vt:lpstr>2_Тема Office</vt:lpstr>
      <vt:lpstr>Investment and Export Potential of Bulungur District</vt:lpstr>
      <vt:lpstr>PowerPoint Presentation</vt:lpstr>
      <vt:lpstr>PowerPoint Presentation</vt:lpstr>
      <vt:lpstr>Resources</vt:lpstr>
      <vt:lpstr>Production of fruits and vegetables</vt:lpstr>
      <vt:lpstr>PowerPoint Presentation</vt:lpstr>
      <vt:lpstr>Advantages and Preferences for Foreign Investors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Proposal to establish hydroelectric power station in Bulungur district</vt:lpstr>
      <vt:lpstr>Possibilities of growing and processing potatoes</vt:lpstr>
      <vt:lpstr>Cultivation and processing of grapes in Bulungur district</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Самарқанд вилояти,  Жомбой тумани иқтисодий салоҳияти ва имкониятлари</dc:title>
  <dc:creator>admin</dc:creator>
  <cp:lastModifiedBy>Azimjon Abdugafforov</cp:lastModifiedBy>
  <cp:revision>627</cp:revision>
  <cp:lastPrinted>2023-12-01T08:35:56Z</cp:lastPrinted>
  <dcterms:created xsi:type="dcterms:W3CDTF">2018-04-03T09:19:19Z</dcterms:created>
  <dcterms:modified xsi:type="dcterms:W3CDTF">2024-06-09T14:21:36Z</dcterms:modified>
</cp:coreProperties>
</file>